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469" r:id="rId2"/>
    <p:sldId id="468" r:id="rId3"/>
    <p:sldId id="402" r:id="rId4"/>
    <p:sldId id="403" r:id="rId5"/>
    <p:sldId id="515" r:id="rId6"/>
    <p:sldId id="514" r:id="rId7"/>
    <p:sldId id="510" r:id="rId8"/>
    <p:sldId id="517" r:id="rId9"/>
    <p:sldId id="518" r:id="rId10"/>
    <p:sldId id="519" r:id="rId11"/>
    <p:sldId id="411" r:id="rId12"/>
    <p:sldId id="520" r:id="rId13"/>
    <p:sldId id="511" r:id="rId14"/>
    <p:sldId id="339" r:id="rId15"/>
    <p:sldId id="508" r:id="rId16"/>
    <p:sldId id="509" r:id="rId17"/>
    <p:sldId id="507" r:id="rId18"/>
    <p:sldId id="516" r:id="rId19"/>
    <p:sldId id="489" r:id="rId20"/>
    <p:sldId id="490" r:id="rId21"/>
    <p:sldId id="525" r:id="rId22"/>
    <p:sldId id="526" r:id="rId23"/>
    <p:sldId id="527" r:id="rId24"/>
    <p:sldId id="532" r:id="rId25"/>
    <p:sldId id="528" r:id="rId26"/>
    <p:sldId id="529" r:id="rId27"/>
    <p:sldId id="530" r:id="rId28"/>
    <p:sldId id="531" r:id="rId29"/>
    <p:sldId id="533" r:id="rId30"/>
    <p:sldId id="534" r:id="rId31"/>
    <p:sldId id="535" r:id="rId32"/>
    <p:sldId id="536" r:id="rId33"/>
    <p:sldId id="513" r:id="rId34"/>
    <p:sldId id="548" r:id="rId35"/>
    <p:sldId id="537" r:id="rId36"/>
    <p:sldId id="538" r:id="rId37"/>
    <p:sldId id="549" r:id="rId38"/>
    <p:sldId id="539" r:id="rId39"/>
    <p:sldId id="547" r:id="rId40"/>
    <p:sldId id="540" r:id="rId41"/>
    <p:sldId id="550" r:id="rId42"/>
    <p:sldId id="541" r:id="rId43"/>
    <p:sldId id="542" r:id="rId44"/>
    <p:sldId id="543" r:id="rId45"/>
    <p:sldId id="551" r:id="rId46"/>
    <p:sldId id="544" r:id="rId47"/>
    <p:sldId id="552" r:id="rId48"/>
    <p:sldId id="545" r:id="rId49"/>
    <p:sldId id="546" r:id="rId50"/>
    <p:sldId id="553" r:id="rId51"/>
    <p:sldId id="522" r:id="rId52"/>
    <p:sldId id="554" r:id="rId53"/>
    <p:sldId id="409" r:id="rId54"/>
    <p:sldId id="521" r:id="rId55"/>
    <p:sldId id="524" r:id="rId56"/>
    <p:sldId id="555" r:id="rId57"/>
    <p:sldId id="404" r:id="rId58"/>
    <p:sldId id="414" r:id="rId59"/>
    <p:sldId id="415" r:id="rId60"/>
    <p:sldId id="413" r:id="rId61"/>
    <p:sldId id="418" r:id="rId62"/>
    <p:sldId id="419" r:id="rId63"/>
    <p:sldId id="410" r:id="rId64"/>
    <p:sldId id="523"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465" userDrawn="1">
          <p15:clr>
            <a:srgbClr val="A4A3A4"/>
          </p15:clr>
        </p15:guide>
        <p15:guide id="3" pos="7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FFCC00"/>
    <a:srgbClr val="FFFF00"/>
    <a:srgbClr val="EDFC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975" autoAdjust="0"/>
    <p:restoredTop sz="86423" autoAdjust="0"/>
  </p:normalViewPr>
  <p:slideViewPr>
    <p:cSldViewPr>
      <p:cViewPr varScale="1">
        <p:scale>
          <a:sx n="58" d="100"/>
          <a:sy n="58" d="100"/>
        </p:scale>
        <p:origin x="208" y="1696"/>
      </p:cViewPr>
      <p:guideLst>
        <p:guide orient="horz" pos="2160"/>
        <p:guide pos="5465"/>
        <p:guide pos="793"/>
      </p:guideLst>
    </p:cSldViewPr>
  </p:slideViewPr>
  <p:outlineViewPr>
    <p:cViewPr>
      <p:scale>
        <a:sx n="33" d="100"/>
        <a:sy n="33" d="100"/>
      </p:scale>
      <p:origin x="0" y="-6848"/>
    </p:cViewPr>
  </p:outlineViewPr>
  <p:notesTextViewPr>
    <p:cViewPr>
      <p:scale>
        <a:sx n="100" d="100"/>
        <a:sy n="100" d="100"/>
      </p:scale>
      <p:origin x="0" y="0"/>
    </p:cViewPr>
  </p:notesTextViewPr>
  <p:sorterViewPr>
    <p:cViewPr>
      <p:scale>
        <a:sx n="100" d="100"/>
        <a:sy n="100" d="100"/>
      </p:scale>
      <p:origin x="0" y="268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13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013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13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13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013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98571B4-1968-4CD0-A61D-9FAAF0BFFECA}" type="slidenum">
              <a:rPr lang="en-US"/>
              <a:pPr/>
              <a:t>‹#›</a:t>
            </a:fld>
            <a:endParaRPr lang="en-US"/>
          </a:p>
        </p:txBody>
      </p:sp>
    </p:spTree>
    <p:extLst>
      <p:ext uri="{BB962C8B-B14F-4D97-AF65-F5344CB8AC3E}">
        <p14:creationId xmlns:p14="http://schemas.microsoft.com/office/powerpoint/2010/main" val="9649089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05C85C-2106-44C4-B4D5-C5183D6C92E4}"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27</a:t>
            </a:fld>
            <a:endParaRPr lang="en-US"/>
          </a:p>
        </p:txBody>
      </p:sp>
    </p:spTree>
    <p:extLst>
      <p:ext uri="{BB962C8B-B14F-4D97-AF65-F5344CB8AC3E}">
        <p14:creationId xmlns:p14="http://schemas.microsoft.com/office/powerpoint/2010/main" val="104073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33</a:t>
            </a:fld>
            <a:endParaRPr lang="en-US"/>
          </a:p>
        </p:txBody>
      </p:sp>
    </p:spTree>
    <p:extLst>
      <p:ext uri="{BB962C8B-B14F-4D97-AF65-F5344CB8AC3E}">
        <p14:creationId xmlns:p14="http://schemas.microsoft.com/office/powerpoint/2010/main" val="333671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34</a:t>
            </a:fld>
            <a:endParaRPr lang="en-US"/>
          </a:p>
        </p:txBody>
      </p:sp>
    </p:spTree>
    <p:extLst>
      <p:ext uri="{BB962C8B-B14F-4D97-AF65-F5344CB8AC3E}">
        <p14:creationId xmlns:p14="http://schemas.microsoft.com/office/powerpoint/2010/main" val="2440051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37</a:t>
            </a:fld>
            <a:endParaRPr lang="en-US"/>
          </a:p>
        </p:txBody>
      </p:sp>
    </p:spTree>
    <p:extLst>
      <p:ext uri="{BB962C8B-B14F-4D97-AF65-F5344CB8AC3E}">
        <p14:creationId xmlns:p14="http://schemas.microsoft.com/office/powerpoint/2010/main" val="1247367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41</a:t>
            </a:fld>
            <a:endParaRPr lang="en-US"/>
          </a:p>
        </p:txBody>
      </p:sp>
    </p:spTree>
    <p:extLst>
      <p:ext uri="{BB962C8B-B14F-4D97-AF65-F5344CB8AC3E}">
        <p14:creationId xmlns:p14="http://schemas.microsoft.com/office/powerpoint/2010/main" val="139249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45</a:t>
            </a:fld>
            <a:endParaRPr lang="en-US"/>
          </a:p>
        </p:txBody>
      </p:sp>
    </p:spTree>
    <p:extLst>
      <p:ext uri="{BB962C8B-B14F-4D97-AF65-F5344CB8AC3E}">
        <p14:creationId xmlns:p14="http://schemas.microsoft.com/office/powerpoint/2010/main" val="375255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46</a:t>
            </a:fld>
            <a:endParaRPr lang="en-US"/>
          </a:p>
        </p:txBody>
      </p:sp>
    </p:spTree>
    <p:extLst>
      <p:ext uri="{BB962C8B-B14F-4D97-AF65-F5344CB8AC3E}">
        <p14:creationId xmlns:p14="http://schemas.microsoft.com/office/powerpoint/2010/main" val="2532107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𝜆</a:t>
            </a:r>
          </a:p>
        </p:txBody>
      </p:sp>
      <p:sp>
        <p:nvSpPr>
          <p:cNvPr id="4" name="Slide Number Placeholder 3"/>
          <p:cNvSpPr>
            <a:spLocks noGrp="1"/>
          </p:cNvSpPr>
          <p:nvPr>
            <p:ph type="sldNum" sz="quarter" idx="5"/>
          </p:nvPr>
        </p:nvSpPr>
        <p:spPr/>
        <p:txBody>
          <a:bodyPr/>
          <a:lstStyle/>
          <a:p>
            <a:fld id="{498571B4-1968-4CD0-A61D-9FAAF0BFFECA}" type="slidenum">
              <a:rPr lang="en-US" smtClean="0"/>
              <a:pPr/>
              <a:t>47</a:t>
            </a:fld>
            <a:endParaRPr lang="en-US"/>
          </a:p>
        </p:txBody>
      </p:sp>
    </p:spTree>
    <p:extLst>
      <p:ext uri="{BB962C8B-B14F-4D97-AF65-F5344CB8AC3E}">
        <p14:creationId xmlns:p14="http://schemas.microsoft.com/office/powerpoint/2010/main" val="1901246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48</a:t>
            </a:fld>
            <a:endParaRPr lang="en-US"/>
          </a:p>
        </p:txBody>
      </p:sp>
    </p:spTree>
    <p:extLst>
      <p:ext uri="{BB962C8B-B14F-4D97-AF65-F5344CB8AC3E}">
        <p14:creationId xmlns:p14="http://schemas.microsoft.com/office/powerpoint/2010/main" val="3554042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49</a:t>
            </a:fld>
            <a:endParaRPr lang="en-US"/>
          </a:p>
        </p:txBody>
      </p:sp>
    </p:spTree>
    <p:extLst>
      <p:ext uri="{BB962C8B-B14F-4D97-AF65-F5344CB8AC3E}">
        <p14:creationId xmlns:p14="http://schemas.microsoft.com/office/powerpoint/2010/main" val="24000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BC21A0-47B0-4FC7-91FE-DB56008E86F7}" type="slidenum">
              <a:rPr lang="en-US"/>
              <a:pPr/>
              <a:t>4</a:t>
            </a:fld>
            <a:endParaRPr lang="en-US"/>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B9E90-2780-47BA-B26E-F320159ADF0A}" type="slidenum">
              <a:rPr lang="en-US"/>
              <a:pPr/>
              <a:t>53</a:t>
            </a:fld>
            <a:endParaRPr lang="en-US"/>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54</a:t>
            </a:fld>
            <a:endParaRPr lang="en-US"/>
          </a:p>
        </p:txBody>
      </p:sp>
    </p:spTree>
    <p:extLst>
      <p:ext uri="{BB962C8B-B14F-4D97-AF65-F5344CB8AC3E}">
        <p14:creationId xmlns:p14="http://schemas.microsoft.com/office/powerpoint/2010/main" val="53645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511FAE-61DA-4F02-9C9D-4E3C3D44A29D}" type="slidenum">
              <a:rPr lang="en-US"/>
              <a:pPr/>
              <a:t>57</a:t>
            </a:fld>
            <a:endParaRPr lang="en-US"/>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6A57F2-D0FC-47D1-8C87-B5BB151A0BA4}" type="slidenum">
              <a:rPr lang="en-US"/>
              <a:pPr/>
              <a:t>58</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EF1FB8-392F-4E4F-B681-FED6601EEC9A}" type="slidenum">
              <a:rPr lang="en-US"/>
              <a:pPr/>
              <a:t>59</a:t>
            </a:fld>
            <a:endParaRPr lang="en-US"/>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652E13-A82D-4117-91AB-4CEB30C62FEE}" type="slidenum">
              <a:rPr lang="en-US"/>
              <a:pPr/>
              <a:t>60</a:t>
            </a:fld>
            <a:endParaRPr 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E57B26-7D93-42C6-93EC-F0A91CA07D62}" type="slidenum">
              <a:rPr lang="en-US"/>
              <a:pPr/>
              <a:t>61</a:t>
            </a:fld>
            <a:endParaRPr 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EE8D8B-8629-46A0-A2C0-5BAAC7526D3E}" type="slidenum">
              <a:rPr lang="en-US"/>
              <a:pPr/>
              <a:t>62</a:t>
            </a:fld>
            <a:endParaRPr 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5BF0CB-AC07-4C39-A890-86F02AD651D4}" type="slidenum">
              <a:rPr lang="en-US"/>
              <a:pPr/>
              <a:t>63</a:t>
            </a:fld>
            <a:endParaRPr lang="en-US"/>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5</a:t>
            </a:fld>
            <a:endParaRPr lang="en-US"/>
          </a:p>
        </p:txBody>
      </p:sp>
    </p:spTree>
    <p:extLst>
      <p:ext uri="{BB962C8B-B14F-4D97-AF65-F5344CB8AC3E}">
        <p14:creationId xmlns:p14="http://schemas.microsoft.com/office/powerpoint/2010/main" val="18156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10</a:t>
            </a:fld>
            <a:endParaRPr lang="en-US"/>
          </a:p>
        </p:txBody>
      </p:sp>
    </p:spTree>
    <p:extLst>
      <p:ext uri="{BB962C8B-B14F-4D97-AF65-F5344CB8AC3E}">
        <p14:creationId xmlns:p14="http://schemas.microsoft.com/office/powerpoint/2010/main" val="227161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6C0EEA-3A55-448C-8D4C-EE21F792BEE0}" type="slidenum">
              <a:rPr lang="en-US"/>
              <a:pPr/>
              <a:t>11</a:t>
            </a:fld>
            <a:endParaRPr lang="en-US"/>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12</a:t>
            </a:fld>
            <a:endParaRPr lang="en-US"/>
          </a:p>
        </p:txBody>
      </p:sp>
    </p:spTree>
    <p:extLst>
      <p:ext uri="{BB962C8B-B14F-4D97-AF65-F5344CB8AC3E}">
        <p14:creationId xmlns:p14="http://schemas.microsoft.com/office/powerpoint/2010/main" val="3252864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1662B-6388-4981-8781-2C894DF9EDC8}" type="slidenum">
              <a:rPr lang="en-US"/>
              <a:pPr/>
              <a:t>14</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1662B-6388-4981-8781-2C894DF9EDC8}" type="slidenum">
              <a:rPr lang="en-US"/>
              <a:pPr/>
              <a:t>18</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593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21</a:t>
            </a:fld>
            <a:endParaRPr lang="en-US"/>
          </a:p>
        </p:txBody>
      </p:sp>
    </p:spTree>
    <p:extLst>
      <p:ext uri="{BB962C8B-B14F-4D97-AF65-F5344CB8AC3E}">
        <p14:creationId xmlns:p14="http://schemas.microsoft.com/office/powerpoint/2010/main" val="4204223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B2DF8-256F-4040-908F-C9C7EADF390D}"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43CAC-2E58-4956-A688-C3A96B56ABD5}" type="slidenum">
              <a:rPr lang="en-US"/>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4503AE-A6B6-43AC-B3B1-4EFFCFE476A0}"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C0DDF-100A-44AC-892A-DB2BCAF7966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EECE-858B-4788-BEAE-343F556A330C}"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dirty="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8A1782-A8B8-4983-B556-233F00423CD1}" type="slidenum">
              <a:rPr lang="en-US"/>
              <a:pPr/>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C275-E31E-41A0-AEFC-85076DCB206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5DDA3-D636-4902-9372-CFC95CB485D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9336A2-4BFF-488B-8163-944C92A8F65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9BF591-8827-4854-9E32-EC84D4CB846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9EBEB-1B4D-465C-B17F-6C8B0CC0F63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09521-11B3-4C02-878E-3F5BF1332F4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E8A1782-A8B8-4983-B556-233F00423C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1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jupyter-notebook-beginner-guide.readthedocs.io/en/latest/what_is_jupyter.html" TargetMode="External"/><Relationship Id="rId5" Type="http://schemas.openxmlformats.org/officeDocument/2006/relationships/hyperlink" Target="https://jupyter.org/" TargetMode="External"/><Relationship Id="rId4" Type="http://schemas.openxmlformats.org/officeDocument/2006/relationships/hyperlink" Target="https://mbakker7.github.io/exploratory_computing_with_pyth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2.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8.emf"/><Relationship Id="rId7" Type="http://schemas.openxmlformats.org/officeDocument/2006/relationships/image" Target="../media/image63.emf"/><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0.emf"/><Relationship Id="rId4" Type="http://schemas.openxmlformats.org/officeDocument/2006/relationships/image" Target="../media/image59.emf"/></Relationships>
</file>

<file path=ppt/slides/_rels/slide2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2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2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2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image" Target="../media/image86.emf"/></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image" Target="../media/image97.emf"/><Relationship Id="rId3" Type="http://schemas.openxmlformats.org/officeDocument/2006/relationships/image" Target="../media/image11.emf"/><Relationship Id="rId7" Type="http://schemas.openxmlformats.org/officeDocument/2006/relationships/image" Target="../media/image91.emf"/><Relationship Id="rId12" Type="http://schemas.openxmlformats.org/officeDocument/2006/relationships/image" Target="../media/image96.emf"/><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90.emf"/><Relationship Id="rId11" Type="http://schemas.openxmlformats.org/officeDocument/2006/relationships/image" Target="../media/image95.emf"/><Relationship Id="rId5" Type="http://schemas.openxmlformats.org/officeDocument/2006/relationships/image" Target="../media/image89.emf"/><Relationship Id="rId10" Type="http://schemas.openxmlformats.org/officeDocument/2006/relationships/image" Target="../media/image94.emf"/><Relationship Id="rId4" Type="http://schemas.openxmlformats.org/officeDocument/2006/relationships/image" Target="../media/image18.emf"/><Relationship Id="rId9" Type="http://schemas.openxmlformats.org/officeDocument/2006/relationships/image" Target="../media/image93.emf"/><Relationship Id="rId14" Type="http://schemas.openxmlformats.org/officeDocument/2006/relationships/image" Target="../media/image98.emf"/></Relationships>
</file>

<file path=ppt/slides/_rels/slide3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 Id="rId4" Type="http://schemas.openxmlformats.org/officeDocument/2006/relationships/image" Target="../media/image11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18.emf"/></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20.emf"/></Relationships>
</file>

<file path=ppt/slides/_rels/slide5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2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25.wmf"/></Relationships>
</file>

<file path=ppt/slides/_rels/slide62.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27.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1.emf"/><Relationship Id="rId3" Type="http://schemas.openxmlformats.org/officeDocument/2006/relationships/image" Target="../media/image11.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0.emf"/><Relationship Id="rId16" Type="http://schemas.openxmlformats.org/officeDocument/2006/relationships/image" Target="../media/image24.emf"/><Relationship Id="rId1" Type="http://schemas.openxmlformats.org/officeDocument/2006/relationships/slideLayout" Target="../slideLayouts/slideLayout8.xml"/><Relationship Id="rId6" Type="http://schemas.openxmlformats.org/officeDocument/2006/relationships/image" Target="../media/image14.emf"/><Relationship Id="rId11" Type="http://schemas.openxmlformats.org/officeDocument/2006/relationships/image" Target="../media/image19.emf"/><Relationship Id="rId5" Type="http://schemas.openxmlformats.org/officeDocument/2006/relationships/image" Target="../media/image13.emf"/><Relationship Id="rId15" Type="http://schemas.openxmlformats.org/officeDocument/2006/relationships/image" Target="../media/image23.emf"/><Relationship Id="rId10" Type="http://schemas.openxmlformats.org/officeDocument/2006/relationships/image" Target="../media/image18.emf"/><Relationship Id="rId4" Type="http://schemas.openxmlformats.org/officeDocument/2006/relationships/image" Target="../media/image12.emf"/><Relationship Id="rId9" Type="http://schemas.openxmlformats.org/officeDocument/2006/relationships/image" Target="../media/image17.emf"/><Relationship Id="rId14" Type="http://schemas.openxmlformats.org/officeDocument/2006/relationships/image" Target="../media/image22.emf"/></Relationships>
</file>

<file path=ppt/slides/_rels/slide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slideLayout" Target="../slideLayouts/slideLayout8.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793E-257B-2145-8F36-EFD65AE1C113}"/>
              </a:ext>
            </a:extLst>
          </p:cNvPr>
          <p:cNvSpPr>
            <a:spLocks noGrp="1"/>
          </p:cNvSpPr>
          <p:nvPr>
            <p:ph type="ctrTitle"/>
          </p:nvPr>
        </p:nvSpPr>
        <p:spPr/>
        <p:txBody>
          <a:bodyPr/>
          <a:lstStyle/>
          <a:p>
            <a:br>
              <a:rPr lang="en-US" dirty="0"/>
            </a:br>
            <a:r>
              <a:rPr lang="en-US" dirty="0"/>
              <a:t>Chapter 6</a:t>
            </a:r>
            <a:br>
              <a:rPr lang="en-US" dirty="0"/>
            </a:br>
            <a:r>
              <a:rPr lang="en-US" dirty="0"/>
              <a:t>Transient flow to wells</a:t>
            </a:r>
          </a:p>
        </p:txBody>
      </p:sp>
      <p:sp>
        <p:nvSpPr>
          <p:cNvPr id="3" name="Subtitle 2">
            <a:extLst>
              <a:ext uri="{FF2B5EF4-FFF2-40B4-BE49-F238E27FC236}">
                <a16:creationId xmlns:a16="http://schemas.microsoft.com/office/drawing/2014/main" id="{7DAC8C34-388B-3A4D-B10A-60C831757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262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BFB187-173E-D34E-8330-459D71BA671D}"/>
              </a:ext>
            </a:extLst>
          </p:cNvPr>
          <p:cNvSpPr txBox="1"/>
          <p:nvPr/>
        </p:nvSpPr>
        <p:spPr>
          <a:xfrm>
            <a:off x="683568" y="2500946"/>
            <a:ext cx="2595582" cy="369332"/>
          </a:xfrm>
          <a:prstGeom prst="rect">
            <a:avLst/>
          </a:prstGeom>
          <a:noFill/>
        </p:spPr>
        <p:txBody>
          <a:bodyPr wrap="none" rtlCol="0">
            <a:spAutoFit/>
          </a:bodyPr>
          <a:lstStyle/>
          <a:p>
            <a:r>
              <a:rPr lang="en-NL" dirty="0"/>
              <a:t>With leakage (Hantush)</a:t>
            </a:r>
          </a:p>
        </p:txBody>
      </p:sp>
      <p:sp>
        <p:nvSpPr>
          <p:cNvPr id="6" name="TextBox 5">
            <a:extLst>
              <a:ext uri="{FF2B5EF4-FFF2-40B4-BE49-F238E27FC236}">
                <a16:creationId xmlns:a16="http://schemas.microsoft.com/office/drawing/2014/main" id="{BDCFA519-8E62-1D48-B850-2617041846D8}"/>
              </a:ext>
            </a:extLst>
          </p:cNvPr>
          <p:cNvSpPr txBox="1"/>
          <p:nvPr/>
        </p:nvSpPr>
        <p:spPr>
          <a:xfrm>
            <a:off x="755576" y="4591411"/>
            <a:ext cx="2621230" cy="369332"/>
          </a:xfrm>
          <a:prstGeom prst="rect">
            <a:avLst/>
          </a:prstGeom>
          <a:noFill/>
        </p:spPr>
        <p:txBody>
          <a:bodyPr wrap="none" rtlCol="0">
            <a:spAutoFit/>
          </a:bodyPr>
          <a:lstStyle/>
          <a:p>
            <a:r>
              <a:rPr lang="en-NL" dirty="0"/>
              <a:t>Without leakage (Theis)</a:t>
            </a:r>
          </a:p>
        </p:txBody>
      </p:sp>
      <p:pic>
        <p:nvPicPr>
          <p:cNvPr id="7" name="Picture 6">
            <a:extLst>
              <a:ext uri="{FF2B5EF4-FFF2-40B4-BE49-F238E27FC236}">
                <a16:creationId xmlns:a16="http://schemas.microsoft.com/office/drawing/2014/main" id="{20C5EC51-5DF5-2D4B-8C1D-A246614A143F}"/>
              </a:ext>
            </a:extLst>
          </p:cNvPr>
          <p:cNvPicPr>
            <a:picLocks noChangeAspect="1"/>
          </p:cNvPicPr>
          <p:nvPr/>
        </p:nvPicPr>
        <p:blipFill>
          <a:blip r:embed="rId3"/>
          <a:stretch>
            <a:fillRect/>
          </a:stretch>
        </p:blipFill>
        <p:spPr>
          <a:xfrm>
            <a:off x="2999532" y="2848815"/>
            <a:ext cx="2413000" cy="533400"/>
          </a:xfrm>
          <a:prstGeom prst="rect">
            <a:avLst/>
          </a:prstGeom>
        </p:spPr>
      </p:pic>
      <p:grpSp>
        <p:nvGrpSpPr>
          <p:cNvPr id="25" name="Group 24">
            <a:extLst>
              <a:ext uri="{FF2B5EF4-FFF2-40B4-BE49-F238E27FC236}">
                <a16:creationId xmlns:a16="http://schemas.microsoft.com/office/drawing/2014/main" id="{C6A2071C-12AB-CE4E-91D3-F92595A3C27E}"/>
              </a:ext>
            </a:extLst>
          </p:cNvPr>
          <p:cNvGrpSpPr/>
          <p:nvPr/>
        </p:nvGrpSpPr>
        <p:grpSpPr>
          <a:xfrm>
            <a:off x="3029363" y="4960743"/>
            <a:ext cx="2006600" cy="1479573"/>
            <a:chOff x="3029363" y="4960743"/>
            <a:chExt cx="2006600" cy="1479573"/>
          </a:xfrm>
        </p:grpSpPr>
        <p:pic>
          <p:nvPicPr>
            <p:cNvPr id="8" name="Picture 7">
              <a:extLst>
                <a:ext uri="{FF2B5EF4-FFF2-40B4-BE49-F238E27FC236}">
                  <a16:creationId xmlns:a16="http://schemas.microsoft.com/office/drawing/2014/main" id="{21D394E1-9245-3444-89E8-A90297092BA4}"/>
                </a:ext>
              </a:extLst>
            </p:cNvPr>
            <p:cNvPicPr>
              <a:picLocks noChangeAspect="1"/>
            </p:cNvPicPr>
            <p:nvPr/>
          </p:nvPicPr>
          <p:blipFill>
            <a:blip r:embed="rId4"/>
            <a:stretch>
              <a:fillRect/>
            </a:stretch>
          </p:blipFill>
          <p:spPr>
            <a:xfrm>
              <a:off x="3029363" y="4960743"/>
              <a:ext cx="2006600" cy="533400"/>
            </a:xfrm>
            <a:prstGeom prst="rect">
              <a:avLst/>
            </a:prstGeom>
          </p:spPr>
        </p:pic>
        <p:pic>
          <p:nvPicPr>
            <p:cNvPr id="10" name="Picture 9">
              <a:extLst>
                <a:ext uri="{FF2B5EF4-FFF2-40B4-BE49-F238E27FC236}">
                  <a16:creationId xmlns:a16="http://schemas.microsoft.com/office/drawing/2014/main" id="{1297BA69-D27B-BD46-88BE-D224AF9EC22A}"/>
                </a:ext>
              </a:extLst>
            </p:cNvPr>
            <p:cNvPicPr>
              <a:picLocks noChangeAspect="1"/>
            </p:cNvPicPr>
            <p:nvPr/>
          </p:nvPicPr>
          <p:blipFill>
            <a:blip r:embed="rId5"/>
            <a:stretch>
              <a:fillRect/>
            </a:stretch>
          </p:blipFill>
          <p:spPr>
            <a:xfrm>
              <a:off x="3029363" y="5589416"/>
              <a:ext cx="2006600" cy="850900"/>
            </a:xfrm>
            <a:prstGeom prst="rect">
              <a:avLst/>
            </a:prstGeom>
          </p:spPr>
        </p:pic>
      </p:grpSp>
      <p:pic>
        <p:nvPicPr>
          <p:cNvPr id="11" name="Picture 10">
            <a:extLst>
              <a:ext uri="{FF2B5EF4-FFF2-40B4-BE49-F238E27FC236}">
                <a16:creationId xmlns:a16="http://schemas.microsoft.com/office/drawing/2014/main" id="{9FE208A8-7BE0-DE4E-B628-62144F08A770}"/>
              </a:ext>
            </a:extLst>
          </p:cNvPr>
          <p:cNvPicPr>
            <a:picLocks noChangeAspect="1"/>
          </p:cNvPicPr>
          <p:nvPr/>
        </p:nvPicPr>
        <p:blipFill>
          <a:blip r:embed="rId6"/>
          <a:stretch>
            <a:fillRect/>
          </a:stretch>
        </p:blipFill>
        <p:spPr>
          <a:xfrm>
            <a:off x="3029363" y="3520237"/>
            <a:ext cx="2768600" cy="990600"/>
          </a:xfrm>
          <a:prstGeom prst="rect">
            <a:avLst/>
          </a:prstGeom>
        </p:spPr>
      </p:pic>
      <p:cxnSp>
        <p:nvCxnSpPr>
          <p:cNvPr id="12" name="Straight Connector 11">
            <a:extLst>
              <a:ext uri="{FF2B5EF4-FFF2-40B4-BE49-F238E27FC236}">
                <a16:creationId xmlns:a16="http://schemas.microsoft.com/office/drawing/2014/main" id="{B316D0D2-789D-DA45-B1AD-F98C30A336DA}"/>
              </a:ext>
            </a:extLst>
          </p:cNvPr>
          <p:cNvCxnSpPr>
            <a:cxnSpLocks/>
          </p:cNvCxnSpPr>
          <p:nvPr/>
        </p:nvCxnSpPr>
        <p:spPr>
          <a:xfrm flipV="1">
            <a:off x="370656" y="4567958"/>
            <a:ext cx="8305800" cy="1317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6DE7BD8-AF60-D240-AE01-ADA1F2AF3BF8}"/>
              </a:ext>
            </a:extLst>
          </p:cNvPr>
          <p:cNvSpPr txBox="1"/>
          <p:nvPr/>
        </p:nvSpPr>
        <p:spPr>
          <a:xfrm>
            <a:off x="683568" y="260648"/>
            <a:ext cx="5615640" cy="369332"/>
          </a:xfrm>
          <a:prstGeom prst="rect">
            <a:avLst/>
          </a:prstGeom>
          <a:noFill/>
        </p:spPr>
        <p:txBody>
          <a:bodyPr wrap="none" rtlCol="0">
            <a:spAutoFit/>
          </a:bodyPr>
          <a:lstStyle/>
          <a:p>
            <a:r>
              <a:rPr lang="en-NL" dirty="0"/>
              <a:t>Solutions for wells with constant extraction </a:t>
            </a:r>
            <a:r>
              <a:rPr lang="en-NL" i="1" dirty="0"/>
              <a:t>Q</a:t>
            </a:r>
            <a:r>
              <a:rPr lang="en-NL" i="1" baseline="-25000" dirty="0"/>
              <a:t>0</a:t>
            </a:r>
            <a:r>
              <a:rPr lang="en-NL" dirty="0"/>
              <a:t> for </a:t>
            </a:r>
            <a:r>
              <a:rPr lang="en-NL" i="1" dirty="0"/>
              <a:t>t&gt;0</a:t>
            </a:r>
          </a:p>
        </p:txBody>
      </p:sp>
      <p:grpSp>
        <p:nvGrpSpPr>
          <p:cNvPr id="23" name="Group 22">
            <a:extLst>
              <a:ext uri="{FF2B5EF4-FFF2-40B4-BE49-F238E27FC236}">
                <a16:creationId xmlns:a16="http://schemas.microsoft.com/office/drawing/2014/main" id="{56D51589-6F09-B44F-A493-F46A23349EBC}"/>
              </a:ext>
            </a:extLst>
          </p:cNvPr>
          <p:cNvGrpSpPr/>
          <p:nvPr/>
        </p:nvGrpSpPr>
        <p:grpSpPr>
          <a:xfrm>
            <a:off x="1259632" y="749277"/>
            <a:ext cx="6557703" cy="1455587"/>
            <a:chOff x="1815437" y="878951"/>
            <a:chExt cx="6557703" cy="1455587"/>
          </a:xfrm>
        </p:grpSpPr>
        <p:pic>
          <p:nvPicPr>
            <p:cNvPr id="16" name="Picture 15">
              <a:extLst>
                <a:ext uri="{FF2B5EF4-FFF2-40B4-BE49-F238E27FC236}">
                  <a16:creationId xmlns:a16="http://schemas.microsoft.com/office/drawing/2014/main" id="{DC9ABE04-A122-A34C-B2F7-1CCE96AC554B}"/>
                </a:ext>
              </a:extLst>
            </p:cNvPr>
            <p:cNvPicPr>
              <a:picLocks noChangeAspect="1"/>
            </p:cNvPicPr>
            <p:nvPr/>
          </p:nvPicPr>
          <p:blipFill>
            <a:blip r:embed="rId7"/>
            <a:stretch>
              <a:fillRect/>
            </a:stretch>
          </p:blipFill>
          <p:spPr>
            <a:xfrm>
              <a:off x="1815437" y="878951"/>
              <a:ext cx="2946400" cy="533400"/>
            </a:xfrm>
            <a:prstGeom prst="rect">
              <a:avLst/>
            </a:prstGeom>
          </p:spPr>
        </p:pic>
        <p:pic>
          <p:nvPicPr>
            <p:cNvPr id="17" name="Picture 16">
              <a:extLst>
                <a:ext uri="{FF2B5EF4-FFF2-40B4-BE49-F238E27FC236}">
                  <a16:creationId xmlns:a16="http://schemas.microsoft.com/office/drawing/2014/main" id="{48F3856A-13D3-964C-8108-C174A7A79BBB}"/>
                </a:ext>
              </a:extLst>
            </p:cNvPr>
            <p:cNvPicPr>
              <a:picLocks noChangeAspect="1"/>
            </p:cNvPicPr>
            <p:nvPr/>
          </p:nvPicPr>
          <p:blipFill>
            <a:blip r:embed="rId8"/>
            <a:stretch>
              <a:fillRect/>
            </a:stretch>
          </p:blipFill>
          <p:spPr>
            <a:xfrm>
              <a:off x="1815437" y="1597982"/>
              <a:ext cx="838200" cy="254000"/>
            </a:xfrm>
            <a:prstGeom prst="rect">
              <a:avLst/>
            </a:prstGeom>
          </p:spPr>
        </p:pic>
        <p:pic>
          <p:nvPicPr>
            <p:cNvPr id="18" name="Picture 17">
              <a:extLst>
                <a:ext uri="{FF2B5EF4-FFF2-40B4-BE49-F238E27FC236}">
                  <a16:creationId xmlns:a16="http://schemas.microsoft.com/office/drawing/2014/main" id="{2B18E06B-8C74-B54D-BF23-C27DBB821F55}"/>
                </a:ext>
              </a:extLst>
            </p:cNvPr>
            <p:cNvPicPr>
              <a:picLocks noChangeAspect="1"/>
            </p:cNvPicPr>
            <p:nvPr/>
          </p:nvPicPr>
          <p:blipFill>
            <a:blip r:embed="rId9"/>
            <a:stretch>
              <a:fillRect/>
            </a:stretch>
          </p:blipFill>
          <p:spPr>
            <a:xfrm>
              <a:off x="1815437" y="2022872"/>
              <a:ext cx="927100" cy="254000"/>
            </a:xfrm>
            <a:prstGeom prst="rect">
              <a:avLst/>
            </a:prstGeom>
          </p:spPr>
        </p:pic>
        <p:sp>
          <p:nvSpPr>
            <p:cNvPr id="20" name="TextBox 19">
              <a:extLst>
                <a:ext uri="{FF2B5EF4-FFF2-40B4-BE49-F238E27FC236}">
                  <a16:creationId xmlns:a16="http://schemas.microsoft.com/office/drawing/2014/main" id="{8374DA28-9B85-EA43-974A-08ECD78DC15F}"/>
                </a:ext>
              </a:extLst>
            </p:cNvPr>
            <p:cNvSpPr txBox="1"/>
            <p:nvPr/>
          </p:nvSpPr>
          <p:spPr>
            <a:xfrm>
              <a:off x="5873050" y="1034866"/>
              <a:ext cx="2496196" cy="369332"/>
            </a:xfrm>
            <a:prstGeom prst="rect">
              <a:avLst/>
            </a:prstGeom>
            <a:noFill/>
          </p:spPr>
          <p:txBody>
            <a:bodyPr wrap="none" rtlCol="0">
              <a:spAutoFit/>
            </a:bodyPr>
            <a:lstStyle/>
            <a:p>
              <a:r>
                <a:rPr lang="en-NL" dirty="0"/>
                <a:t>⟸ Boundary condition</a:t>
              </a:r>
            </a:p>
          </p:txBody>
        </p:sp>
        <p:sp>
          <p:nvSpPr>
            <p:cNvPr id="21" name="TextBox 20">
              <a:extLst>
                <a:ext uri="{FF2B5EF4-FFF2-40B4-BE49-F238E27FC236}">
                  <a16:creationId xmlns:a16="http://schemas.microsoft.com/office/drawing/2014/main" id="{287612BA-761F-B642-A726-540C7426DDE1}"/>
                </a:ext>
              </a:extLst>
            </p:cNvPr>
            <p:cNvSpPr txBox="1"/>
            <p:nvPr/>
          </p:nvSpPr>
          <p:spPr>
            <a:xfrm>
              <a:off x="5873050" y="1540316"/>
              <a:ext cx="2047355" cy="369332"/>
            </a:xfrm>
            <a:prstGeom prst="rect">
              <a:avLst/>
            </a:prstGeom>
            <a:noFill/>
          </p:spPr>
          <p:txBody>
            <a:bodyPr wrap="none" rtlCol="0">
              <a:spAutoFit/>
            </a:bodyPr>
            <a:lstStyle/>
            <a:p>
              <a:r>
                <a:rPr lang="en-NL" dirty="0"/>
                <a:t>⟸ Initial condition</a:t>
              </a:r>
            </a:p>
          </p:txBody>
        </p:sp>
        <p:sp>
          <p:nvSpPr>
            <p:cNvPr id="22" name="TextBox 21">
              <a:extLst>
                <a:ext uri="{FF2B5EF4-FFF2-40B4-BE49-F238E27FC236}">
                  <a16:creationId xmlns:a16="http://schemas.microsoft.com/office/drawing/2014/main" id="{F254D2E1-64CA-644C-8B6B-F877CA687284}"/>
                </a:ext>
              </a:extLst>
            </p:cNvPr>
            <p:cNvSpPr txBox="1"/>
            <p:nvPr/>
          </p:nvSpPr>
          <p:spPr>
            <a:xfrm>
              <a:off x="5876944" y="1965206"/>
              <a:ext cx="2496196" cy="369332"/>
            </a:xfrm>
            <a:prstGeom prst="rect">
              <a:avLst/>
            </a:prstGeom>
            <a:noFill/>
          </p:spPr>
          <p:txBody>
            <a:bodyPr wrap="none" rtlCol="0">
              <a:spAutoFit/>
            </a:bodyPr>
            <a:lstStyle/>
            <a:p>
              <a:r>
                <a:rPr lang="en-NL" dirty="0"/>
                <a:t>⟸ Boundary condition</a:t>
              </a:r>
            </a:p>
          </p:txBody>
        </p:sp>
      </p:grpSp>
      <p:cxnSp>
        <p:nvCxnSpPr>
          <p:cNvPr id="24" name="Straight Connector 23">
            <a:extLst>
              <a:ext uri="{FF2B5EF4-FFF2-40B4-BE49-F238E27FC236}">
                <a16:creationId xmlns:a16="http://schemas.microsoft.com/office/drawing/2014/main" id="{F08CFBEE-A17B-8444-9638-5F7026E5459B}"/>
              </a:ext>
            </a:extLst>
          </p:cNvPr>
          <p:cNvCxnSpPr>
            <a:cxnSpLocks/>
          </p:cNvCxnSpPr>
          <p:nvPr/>
        </p:nvCxnSpPr>
        <p:spPr>
          <a:xfrm flipV="1">
            <a:off x="370656" y="2343365"/>
            <a:ext cx="8305800" cy="13170"/>
          </a:xfrm>
          <a:prstGeom prst="line">
            <a:avLst/>
          </a:prstGeom>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8BC32499-1AEA-354A-8219-9050FA2CAB4A}"/>
              </a:ext>
            </a:extLst>
          </p:cNvPr>
          <p:cNvPicPr>
            <a:picLocks noChangeAspect="1"/>
          </p:cNvPicPr>
          <p:nvPr/>
        </p:nvPicPr>
        <p:blipFill>
          <a:blip r:embed="rId10"/>
          <a:stretch>
            <a:fillRect/>
          </a:stretch>
        </p:blipFill>
        <p:spPr>
          <a:xfrm>
            <a:off x="7455535" y="3774815"/>
            <a:ext cx="1092200" cy="558800"/>
          </a:xfrm>
          <a:prstGeom prst="rect">
            <a:avLst/>
          </a:prstGeom>
        </p:spPr>
      </p:pic>
      <p:pic>
        <p:nvPicPr>
          <p:cNvPr id="27" name="Picture 26">
            <a:extLst>
              <a:ext uri="{FF2B5EF4-FFF2-40B4-BE49-F238E27FC236}">
                <a16:creationId xmlns:a16="http://schemas.microsoft.com/office/drawing/2014/main" id="{8B34BA77-743B-0043-8D07-F9DE1FBB6980}"/>
              </a:ext>
            </a:extLst>
          </p:cNvPr>
          <p:cNvPicPr>
            <a:picLocks noChangeAspect="1"/>
          </p:cNvPicPr>
          <p:nvPr/>
        </p:nvPicPr>
        <p:blipFill>
          <a:blip r:embed="rId10"/>
          <a:stretch>
            <a:fillRect/>
          </a:stretch>
        </p:blipFill>
        <p:spPr>
          <a:xfrm>
            <a:off x="7535819" y="5673408"/>
            <a:ext cx="1092200" cy="558800"/>
          </a:xfrm>
          <a:prstGeom prst="rect">
            <a:avLst/>
          </a:prstGeom>
        </p:spPr>
      </p:pic>
      <p:sp>
        <p:nvSpPr>
          <p:cNvPr id="28" name="Rounded Rectangular Callout 27">
            <a:extLst>
              <a:ext uri="{FF2B5EF4-FFF2-40B4-BE49-F238E27FC236}">
                <a16:creationId xmlns:a16="http://schemas.microsoft.com/office/drawing/2014/main" id="{9038F507-3A98-7046-993C-9E59DB5A67BA}"/>
              </a:ext>
            </a:extLst>
          </p:cNvPr>
          <p:cNvSpPr/>
          <p:nvPr/>
        </p:nvSpPr>
        <p:spPr>
          <a:xfrm>
            <a:off x="596265" y="3668763"/>
            <a:ext cx="1656184" cy="612648"/>
          </a:xfrm>
          <a:prstGeom prst="wedgeRoundRectCallout">
            <a:avLst>
              <a:gd name="adj1" fmla="val 83531"/>
              <a:gd name="adj2" fmla="val 1349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Hantush’ well function</a:t>
            </a:r>
          </a:p>
        </p:txBody>
      </p:sp>
      <p:sp>
        <p:nvSpPr>
          <p:cNvPr id="29" name="Rounded Rectangular Callout 28">
            <a:extLst>
              <a:ext uri="{FF2B5EF4-FFF2-40B4-BE49-F238E27FC236}">
                <a16:creationId xmlns:a16="http://schemas.microsoft.com/office/drawing/2014/main" id="{74F1B6A3-1301-0B46-AA44-CB120EEE5034}"/>
              </a:ext>
            </a:extLst>
          </p:cNvPr>
          <p:cNvSpPr/>
          <p:nvPr/>
        </p:nvSpPr>
        <p:spPr>
          <a:xfrm>
            <a:off x="596265" y="5589416"/>
            <a:ext cx="1656184" cy="612648"/>
          </a:xfrm>
          <a:prstGeom prst="wedgeRoundRectCallout">
            <a:avLst>
              <a:gd name="adj1" fmla="val 83531"/>
              <a:gd name="adj2" fmla="val 1349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a:t>
            </a:r>
          </a:p>
          <a:p>
            <a:pPr algn="ctr"/>
            <a:r>
              <a:rPr lang="en-NL" dirty="0">
                <a:solidFill>
                  <a:schemeClr val="tx1"/>
                </a:solidFill>
              </a:rPr>
              <a:t>well function</a:t>
            </a:r>
          </a:p>
        </p:txBody>
      </p:sp>
      <p:sp>
        <p:nvSpPr>
          <p:cNvPr id="31" name="Alternative Process 30">
            <a:extLst>
              <a:ext uri="{FF2B5EF4-FFF2-40B4-BE49-F238E27FC236}">
                <a16:creationId xmlns:a16="http://schemas.microsoft.com/office/drawing/2014/main" id="{D4711050-F51D-744A-9053-1499DF50F4EC}"/>
              </a:ext>
            </a:extLst>
          </p:cNvPr>
          <p:cNvSpPr/>
          <p:nvPr/>
        </p:nvSpPr>
        <p:spPr>
          <a:xfrm>
            <a:off x="5220072" y="4496946"/>
            <a:ext cx="3602227"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is a special Hantush case for no leakage</a:t>
            </a:r>
          </a:p>
        </p:txBody>
      </p:sp>
    </p:spTree>
    <p:extLst>
      <p:ext uri="{BB962C8B-B14F-4D97-AF65-F5344CB8AC3E}">
        <p14:creationId xmlns:p14="http://schemas.microsoft.com/office/powerpoint/2010/main" val="414910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959436-781C-FC45-BC23-98AC88AEB1C3}"/>
              </a:ext>
            </a:extLst>
          </p:cNvPr>
          <p:cNvPicPr>
            <a:picLocks noChangeAspect="1"/>
          </p:cNvPicPr>
          <p:nvPr/>
        </p:nvPicPr>
        <p:blipFill>
          <a:blip r:embed="rId3"/>
          <a:stretch>
            <a:fillRect/>
          </a:stretch>
        </p:blipFill>
        <p:spPr>
          <a:xfrm>
            <a:off x="4795838" y="5972902"/>
            <a:ext cx="1765300" cy="533400"/>
          </a:xfrm>
          <a:prstGeom prst="rect">
            <a:avLst/>
          </a:prstGeom>
        </p:spPr>
      </p:pic>
      <p:pic>
        <p:nvPicPr>
          <p:cNvPr id="13" name="Picture 12">
            <a:extLst>
              <a:ext uri="{FF2B5EF4-FFF2-40B4-BE49-F238E27FC236}">
                <a16:creationId xmlns:a16="http://schemas.microsoft.com/office/drawing/2014/main" id="{A4DA5375-6104-2A4B-8F2D-3B878BE5823D}"/>
              </a:ext>
            </a:extLst>
          </p:cNvPr>
          <p:cNvPicPr>
            <a:picLocks noChangeAspect="1"/>
          </p:cNvPicPr>
          <p:nvPr/>
        </p:nvPicPr>
        <p:blipFill>
          <a:blip r:embed="rId4"/>
          <a:stretch>
            <a:fillRect/>
          </a:stretch>
        </p:blipFill>
        <p:spPr>
          <a:xfrm>
            <a:off x="658432" y="5035408"/>
            <a:ext cx="4445000" cy="622300"/>
          </a:xfrm>
          <a:prstGeom prst="rect">
            <a:avLst/>
          </a:prstGeom>
        </p:spPr>
      </p:pic>
      <p:grpSp>
        <p:nvGrpSpPr>
          <p:cNvPr id="17" name="Group 16">
            <a:extLst>
              <a:ext uri="{FF2B5EF4-FFF2-40B4-BE49-F238E27FC236}">
                <a16:creationId xmlns:a16="http://schemas.microsoft.com/office/drawing/2014/main" id="{FF393796-D024-2D41-8C61-D4E106A4563F}"/>
              </a:ext>
            </a:extLst>
          </p:cNvPr>
          <p:cNvGrpSpPr/>
          <p:nvPr/>
        </p:nvGrpSpPr>
        <p:grpSpPr>
          <a:xfrm>
            <a:off x="661322" y="4335760"/>
            <a:ext cx="7840158" cy="533400"/>
            <a:chOff x="661322" y="4223384"/>
            <a:chExt cx="7840158" cy="533400"/>
          </a:xfrm>
        </p:grpSpPr>
        <p:pic>
          <p:nvPicPr>
            <p:cNvPr id="14" name="Picture 13">
              <a:extLst>
                <a:ext uri="{FF2B5EF4-FFF2-40B4-BE49-F238E27FC236}">
                  <a16:creationId xmlns:a16="http://schemas.microsoft.com/office/drawing/2014/main" id="{EFA2F452-1D18-F941-A5F7-EC2085FDFB9B}"/>
                </a:ext>
              </a:extLst>
            </p:cNvPr>
            <p:cNvPicPr>
              <a:picLocks noChangeAspect="1"/>
            </p:cNvPicPr>
            <p:nvPr/>
          </p:nvPicPr>
          <p:blipFill>
            <a:blip r:embed="rId5"/>
            <a:stretch>
              <a:fillRect/>
            </a:stretch>
          </p:blipFill>
          <p:spPr>
            <a:xfrm>
              <a:off x="661322" y="4388545"/>
              <a:ext cx="3810000" cy="292100"/>
            </a:xfrm>
            <a:prstGeom prst="rect">
              <a:avLst/>
            </a:prstGeom>
          </p:spPr>
        </p:pic>
        <p:pic>
          <p:nvPicPr>
            <p:cNvPr id="15" name="Picture 14">
              <a:extLst>
                <a:ext uri="{FF2B5EF4-FFF2-40B4-BE49-F238E27FC236}">
                  <a16:creationId xmlns:a16="http://schemas.microsoft.com/office/drawing/2014/main" id="{C7FB7F23-EC1C-2040-86F1-AE135AAFFFB6}"/>
                </a:ext>
              </a:extLst>
            </p:cNvPr>
            <p:cNvPicPr>
              <a:picLocks noChangeAspect="1"/>
            </p:cNvPicPr>
            <p:nvPr/>
          </p:nvPicPr>
          <p:blipFill>
            <a:blip r:embed="rId6"/>
            <a:stretch>
              <a:fillRect/>
            </a:stretch>
          </p:blipFill>
          <p:spPr>
            <a:xfrm>
              <a:off x="7218780" y="4223384"/>
              <a:ext cx="1282700" cy="533400"/>
            </a:xfrm>
            <a:prstGeom prst="rect">
              <a:avLst/>
            </a:prstGeom>
          </p:spPr>
        </p:pic>
        <p:sp>
          <p:nvSpPr>
            <p:cNvPr id="16" name="TextBox 15">
              <a:extLst>
                <a:ext uri="{FF2B5EF4-FFF2-40B4-BE49-F238E27FC236}">
                  <a16:creationId xmlns:a16="http://schemas.microsoft.com/office/drawing/2014/main" id="{8783106A-4654-924C-B55F-ED6E3E23B379}"/>
                </a:ext>
              </a:extLst>
            </p:cNvPr>
            <p:cNvSpPr txBox="1"/>
            <p:nvPr/>
          </p:nvSpPr>
          <p:spPr>
            <a:xfrm>
              <a:off x="5538748" y="4322391"/>
              <a:ext cx="595035" cy="369332"/>
            </a:xfrm>
            <a:prstGeom prst="rect">
              <a:avLst/>
            </a:prstGeom>
            <a:noFill/>
          </p:spPr>
          <p:txBody>
            <a:bodyPr wrap="none" rtlCol="0">
              <a:spAutoFit/>
            </a:bodyPr>
            <a:lstStyle/>
            <a:p>
              <a:r>
                <a:rPr lang="en-NL" dirty="0"/>
                <a:t>with</a:t>
              </a:r>
            </a:p>
          </p:txBody>
        </p:sp>
      </p:grpSp>
      <p:pic>
        <p:nvPicPr>
          <p:cNvPr id="18" name="Picture 17">
            <a:extLst>
              <a:ext uri="{FF2B5EF4-FFF2-40B4-BE49-F238E27FC236}">
                <a16:creationId xmlns:a16="http://schemas.microsoft.com/office/drawing/2014/main" id="{ED619E90-6399-C54E-99BF-514ED3885C52}"/>
              </a:ext>
            </a:extLst>
          </p:cNvPr>
          <p:cNvPicPr>
            <a:picLocks noChangeAspect="1"/>
          </p:cNvPicPr>
          <p:nvPr/>
        </p:nvPicPr>
        <p:blipFill>
          <a:blip r:embed="rId7"/>
          <a:stretch>
            <a:fillRect/>
          </a:stretch>
        </p:blipFill>
        <p:spPr>
          <a:xfrm>
            <a:off x="660257" y="5949280"/>
            <a:ext cx="2019300" cy="622300"/>
          </a:xfrm>
          <a:prstGeom prst="rect">
            <a:avLst/>
          </a:prstGeom>
        </p:spPr>
      </p:pic>
      <p:pic>
        <p:nvPicPr>
          <p:cNvPr id="19" name="Picture 18">
            <a:extLst>
              <a:ext uri="{FF2B5EF4-FFF2-40B4-BE49-F238E27FC236}">
                <a16:creationId xmlns:a16="http://schemas.microsoft.com/office/drawing/2014/main" id="{A26A7BDE-3449-614C-BFF2-3FD9797E2729}"/>
              </a:ext>
            </a:extLst>
          </p:cNvPr>
          <p:cNvPicPr>
            <a:picLocks noChangeAspect="1"/>
          </p:cNvPicPr>
          <p:nvPr/>
        </p:nvPicPr>
        <p:blipFill>
          <a:blip r:embed="rId8"/>
          <a:stretch>
            <a:fillRect/>
          </a:stretch>
        </p:blipFill>
        <p:spPr>
          <a:xfrm>
            <a:off x="7440613" y="5947502"/>
            <a:ext cx="1092200" cy="584200"/>
          </a:xfrm>
          <a:prstGeom prst="rect">
            <a:avLst/>
          </a:prstGeom>
        </p:spPr>
      </p:pic>
      <p:sp>
        <p:nvSpPr>
          <p:cNvPr id="20" name="TextBox 19">
            <a:extLst>
              <a:ext uri="{FF2B5EF4-FFF2-40B4-BE49-F238E27FC236}">
                <a16:creationId xmlns:a16="http://schemas.microsoft.com/office/drawing/2014/main" id="{F44E6912-5655-9349-9165-13BE61348AD7}"/>
              </a:ext>
            </a:extLst>
          </p:cNvPr>
          <p:cNvSpPr txBox="1"/>
          <p:nvPr/>
        </p:nvSpPr>
        <p:spPr>
          <a:xfrm>
            <a:off x="6723577" y="6075764"/>
            <a:ext cx="595035" cy="369332"/>
          </a:xfrm>
          <a:prstGeom prst="rect">
            <a:avLst/>
          </a:prstGeom>
          <a:noFill/>
        </p:spPr>
        <p:txBody>
          <a:bodyPr wrap="none" rtlCol="0">
            <a:spAutoFit/>
          </a:bodyPr>
          <a:lstStyle/>
          <a:p>
            <a:r>
              <a:rPr lang="en-NL" dirty="0"/>
              <a:t>with</a:t>
            </a:r>
          </a:p>
        </p:txBody>
      </p:sp>
      <p:sp>
        <p:nvSpPr>
          <p:cNvPr id="21" name="TextBox 20">
            <a:extLst>
              <a:ext uri="{FF2B5EF4-FFF2-40B4-BE49-F238E27FC236}">
                <a16:creationId xmlns:a16="http://schemas.microsoft.com/office/drawing/2014/main" id="{DCFC5C01-029D-A64C-8AC3-50C1B4FF7EF8}"/>
              </a:ext>
            </a:extLst>
          </p:cNvPr>
          <p:cNvSpPr txBox="1"/>
          <p:nvPr/>
        </p:nvSpPr>
        <p:spPr>
          <a:xfrm>
            <a:off x="3101592" y="6136970"/>
            <a:ext cx="1359668" cy="369332"/>
          </a:xfrm>
          <a:prstGeom prst="rect">
            <a:avLst/>
          </a:prstGeom>
          <a:noFill/>
        </p:spPr>
        <p:txBody>
          <a:bodyPr wrap="none" rtlCol="0">
            <a:spAutoFit/>
          </a:bodyPr>
          <a:lstStyle/>
          <a:p>
            <a:r>
              <a:rPr lang="en-GB" dirty="0"/>
              <a:t>t</a:t>
            </a:r>
            <a:r>
              <a:rPr lang="en-NL" dirty="0"/>
              <a:t>ransient </a:t>
            </a:r>
            <a:r>
              <a:rPr lang="en-NL" dirty="0">
                <a:sym typeface="Wingdings" pitchFamily="2" charset="2"/>
              </a:rPr>
              <a:t></a:t>
            </a:r>
            <a:endParaRPr lang="en-NL" dirty="0"/>
          </a:p>
        </p:txBody>
      </p:sp>
      <p:grpSp>
        <p:nvGrpSpPr>
          <p:cNvPr id="23" name="Group 22">
            <a:extLst>
              <a:ext uri="{FF2B5EF4-FFF2-40B4-BE49-F238E27FC236}">
                <a16:creationId xmlns:a16="http://schemas.microsoft.com/office/drawing/2014/main" id="{C80D2CC1-7D15-9541-AD7B-053F8DF6DE78}"/>
              </a:ext>
            </a:extLst>
          </p:cNvPr>
          <p:cNvGrpSpPr/>
          <p:nvPr/>
        </p:nvGrpSpPr>
        <p:grpSpPr>
          <a:xfrm>
            <a:off x="611188" y="404366"/>
            <a:ext cx="7921625" cy="3744714"/>
            <a:chOff x="611188" y="260351"/>
            <a:chExt cx="7921625" cy="3744714"/>
          </a:xfrm>
        </p:grpSpPr>
        <p:sp>
          <p:nvSpPr>
            <p:cNvPr id="324613" name="Rectangle 5"/>
            <p:cNvSpPr>
              <a:spLocks noChangeArrowheads="1"/>
            </p:cNvSpPr>
            <p:nvPr/>
          </p:nvSpPr>
          <p:spPr bwMode="auto">
            <a:xfrm>
              <a:off x="611188" y="1196852"/>
              <a:ext cx="7921625" cy="2796603"/>
            </a:xfrm>
            <a:prstGeom prst="rect">
              <a:avLst/>
            </a:prstGeom>
            <a:solidFill>
              <a:srgbClr val="FFCC00"/>
            </a:solidFill>
            <a:ln w="11113">
              <a:solidFill>
                <a:srgbClr val="000000"/>
              </a:solidFill>
              <a:miter lim="800000"/>
              <a:headEnd/>
              <a:tailEnd/>
            </a:ln>
          </p:spPr>
          <p:txBody>
            <a:bodyPr/>
            <a:lstStyle/>
            <a:p>
              <a:endParaRPr lang="en-US"/>
            </a:p>
          </p:txBody>
        </p:sp>
        <p:sp>
          <p:nvSpPr>
            <p:cNvPr id="324627" name="Line 19"/>
            <p:cNvSpPr>
              <a:spLocks noChangeShapeType="1"/>
            </p:cNvSpPr>
            <p:nvPr/>
          </p:nvSpPr>
          <p:spPr bwMode="auto">
            <a:xfrm>
              <a:off x="611188" y="1430333"/>
              <a:ext cx="7921625" cy="0"/>
            </a:xfrm>
            <a:prstGeom prst="line">
              <a:avLst/>
            </a:prstGeom>
            <a:noFill/>
            <a:ln w="9525">
              <a:solidFill>
                <a:schemeClr val="tx1"/>
              </a:solidFill>
              <a:round/>
              <a:headEnd/>
              <a:tailEnd/>
            </a:ln>
            <a:effectLst/>
          </p:spPr>
          <p:txBody>
            <a:bodyPr/>
            <a:lstStyle/>
            <a:p>
              <a:endParaRPr lang="en-US"/>
            </a:p>
          </p:txBody>
        </p:sp>
        <p:sp>
          <p:nvSpPr>
            <p:cNvPr id="324614" name="Rectangle 6"/>
            <p:cNvSpPr>
              <a:spLocks noChangeArrowheads="1"/>
            </p:cNvSpPr>
            <p:nvPr/>
          </p:nvSpPr>
          <p:spPr bwMode="auto">
            <a:xfrm>
              <a:off x="4308475" y="1021419"/>
              <a:ext cx="263525" cy="1342834"/>
            </a:xfrm>
            <a:prstGeom prst="rect">
              <a:avLst/>
            </a:prstGeom>
            <a:solidFill>
              <a:srgbClr val="FFFFFF"/>
            </a:solidFill>
            <a:ln w="11113">
              <a:solidFill>
                <a:srgbClr val="000000"/>
              </a:solidFill>
              <a:miter lim="800000"/>
              <a:headEnd/>
              <a:tailEnd/>
            </a:ln>
          </p:spPr>
          <p:txBody>
            <a:bodyPr/>
            <a:lstStyle/>
            <a:p>
              <a:endParaRPr lang="en-US"/>
            </a:p>
          </p:txBody>
        </p:sp>
        <p:grpSp>
          <p:nvGrpSpPr>
            <p:cNvPr id="324615" name="Group 7"/>
            <p:cNvGrpSpPr>
              <a:grpSpLocks/>
            </p:cNvGrpSpPr>
            <p:nvPr/>
          </p:nvGrpSpPr>
          <p:grpSpPr bwMode="auto">
            <a:xfrm>
              <a:off x="4308475" y="2133353"/>
              <a:ext cx="265113" cy="1871712"/>
              <a:chOff x="2714" y="1794"/>
              <a:chExt cx="167" cy="1219"/>
            </a:xfrm>
          </p:grpSpPr>
          <p:sp>
            <p:nvSpPr>
              <p:cNvPr id="324616" name="Rectangle 8"/>
              <p:cNvSpPr>
                <a:spLocks noChangeArrowheads="1"/>
              </p:cNvSpPr>
              <p:nvPr/>
            </p:nvSpPr>
            <p:spPr bwMode="auto">
              <a:xfrm>
                <a:off x="2714" y="1794"/>
                <a:ext cx="166" cy="1218"/>
              </a:xfrm>
              <a:prstGeom prst="rect">
                <a:avLst/>
              </a:prstGeom>
              <a:blipFill dpi="0" rotWithShape="0">
                <a:blip r:embed="rId9" cstate="print"/>
                <a:srcRect/>
                <a:tile tx="0" ty="0" sx="100000" sy="100000" flip="none" algn="tl"/>
              </a:blipFill>
              <a:ln w="9525">
                <a:noFill/>
                <a:miter lim="800000"/>
                <a:headEnd/>
                <a:tailEnd/>
              </a:ln>
            </p:spPr>
            <p:txBody>
              <a:bodyPr/>
              <a:lstStyle/>
              <a:p>
                <a:endParaRPr lang="en-US"/>
              </a:p>
            </p:txBody>
          </p:sp>
          <p:sp>
            <p:nvSpPr>
              <p:cNvPr id="324617" name="Rectangle 9"/>
              <p:cNvSpPr>
                <a:spLocks noChangeArrowheads="1"/>
              </p:cNvSpPr>
              <p:nvPr/>
            </p:nvSpPr>
            <p:spPr bwMode="auto">
              <a:xfrm>
                <a:off x="2714" y="1794"/>
                <a:ext cx="167" cy="1219"/>
              </a:xfrm>
              <a:prstGeom prst="rect">
                <a:avLst/>
              </a:prstGeom>
              <a:noFill/>
              <a:ln w="11113">
                <a:solidFill>
                  <a:srgbClr val="000000"/>
                </a:solidFill>
                <a:miter lim="800000"/>
                <a:headEnd/>
                <a:tailEnd/>
              </a:ln>
            </p:spPr>
            <p:txBody>
              <a:bodyPr/>
              <a:lstStyle/>
              <a:p>
                <a:endParaRPr lang="en-US"/>
              </a:p>
            </p:txBody>
          </p:sp>
        </p:grpSp>
        <p:grpSp>
          <p:nvGrpSpPr>
            <p:cNvPr id="324618" name="Group 10"/>
            <p:cNvGrpSpPr>
              <a:grpSpLocks/>
            </p:cNvGrpSpPr>
            <p:nvPr/>
          </p:nvGrpSpPr>
          <p:grpSpPr bwMode="auto">
            <a:xfrm>
              <a:off x="2200275" y="2934410"/>
              <a:ext cx="1581150" cy="499209"/>
              <a:chOff x="1386" y="2237"/>
              <a:chExt cx="996" cy="387"/>
            </a:xfrm>
          </p:grpSpPr>
          <p:sp>
            <p:nvSpPr>
              <p:cNvPr id="324619" name="Freeform 11"/>
              <p:cNvSpPr>
                <a:spLocks/>
              </p:cNvSpPr>
              <p:nvPr/>
            </p:nvSpPr>
            <p:spPr bwMode="auto">
              <a:xfrm>
                <a:off x="1541" y="2237"/>
                <a:ext cx="841" cy="387"/>
              </a:xfrm>
              <a:custGeom>
                <a:avLst/>
                <a:gdLst/>
                <a:ahLst/>
                <a:cxnLst>
                  <a:cxn ang="0">
                    <a:pos x="592" y="0"/>
                  </a:cxn>
                  <a:cxn ang="0">
                    <a:pos x="592" y="97"/>
                  </a:cxn>
                  <a:cxn ang="0">
                    <a:pos x="0" y="97"/>
                  </a:cxn>
                  <a:cxn ang="0">
                    <a:pos x="0" y="290"/>
                  </a:cxn>
                  <a:cxn ang="0">
                    <a:pos x="592" y="290"/>
                  </a:cxn>
                  <a:cxn ang="0">
                    <a:pos x="592" y="387"/>
                  </a:cxn>
                  <a:cxn ang="0">
                    <a:pos x="841" y="194"/>
                  </a:cxn>
                  <a:cxn ang="0">
                    <a:pos x="592" y="0"/>
                  </a:cxn>
                </a:cxnLst>
                <a:rect l="0" t="0" r="r" b="b"/>
                <a:pathLst>
                  <a:path w="841" h="387">
                    <a:moveTo>
                      <a:pt x="592" y="0"/>
                    </a:moveTo>
                    <a:lnTo>
                      <a:pt x="592" y="97"/>
                    </a:lnTo>
                    <a:lnTo>
                      <a:pt x="0" y="97"/>
                    </a:lnTo>
                    <a:lnTo>
                      <a:pt x="0" y="290"/>
                    </a:lnTo>
                    <a:lnTo>
                      <a:pt x="592" y="290"/>
                    </a:lnTo>
                    <a:lnTo>
                      <a:pt x="592" y="387"/>
                    </a:lnTo>
                    <a:lnTo>
                      <a:pt x="841" y="194"/>
                    </a:lnTo>
                    <a:lnTo>
                      <a:pt x="592" y="0"/>
                    </a:lnTo>
                    <a:close/>
                  </a:path>
                </a:pathLst>
              </a:custGeom>
              <a:solidFill>
                <a:srgbClr val="00CC99"/>
              </a:solidFill>
              <a:ln w="11113">
                <a:solidFill>
                  <a:srgbClr val="000000"/>
                </a:solidFill>
                <a:prstDash val="solid"/>
                <a:round/>
                <a:headEnd/>
                <a:tailEnd/>
              </a:ln>
            </p:spPr>
            <p:txBody>
              <a:bodyPr/>
              <a:lstStyle/>
              <a:p>
                <a:endParaRPr lang="en-US"/>
              </a:p>
            </p:txBody>
          </p:sp>
          <p:sp>
            <p:nvSpPr>
              <p:cNvPr id="324620" name="Rectangle 12"/>
              <p:cNvSpPr>
                <a:spLocks noChangeArrowheads="1"/>
              </p:cNvSpPr>
              <p:nvPr/>
            </p:nvSpPr>
            <p:spPr bwMode="auto">
              <a:xfrm>
                <a:off x="1448" y="2334"/>
                <a:ext cx="62" cy="193"/>
              </a:xfrm>
              <a:prstGeom prst="rect">
                <a:avLst/>
              </a:prstGeom>
              <a:solidFill>
                <a:srgbClr val="00CC99"/>
              </a:solidFill>
              <a:ln w="11113">
                <a:solidFill>
                  <a:srgbClr val="000000"/>
                </a:solidFill>
                <a:miter lim="800000"/>
                <a:headEnd/>
                <a:tailEnd/>
              </a:ln>
            </p:spPr>
            <p:txBody>
              <a:bodyPr/>
              <a:lstStyle/>
              <a:p>
                <a:endParaRPr lang="en-US"/>
              </a:p>
            </p:txBody>
          </p:sp>
          <p:sp>
            <p:nvSpPr>
              <p:cNvPr id="324621" name="Rectangle 13"/>
              <p:cNvSpPr>
                <a:spLocks noChangeArrowheads="1"/>
              </p:cNvSpPr>
              <p:nvPr/>
            </p:nvSpPr>
            <p:spPr bwMode="auto">
              <a:xfrm>
                <a:off x="1386" y="2334"/>
                <a:ext cx="31" cy="193"/>
              </a:xfrm>
              <a:prstGeom prst="rect">
                <a:avLst/>
              </a:prstGeom>
              <a:solidFill>
                <a:srgbClr val="00CC99"/>
              </a:solidFill>
              <a:ln w="11113">
                <a:solidFill>
                  <a:srgbClr val="000000"/>
                </a:solidFill>
                <a:miter lim="800000"/>
                <a:headEnd/>
                <a:tailEnd/>
              </a:ln>
            </p:spPr>
            <p:txBody>
              <a:bodyPr/>
              <a:lstStyle/>
              <a:p>
                <a:endParaRPr lang="en-US"/>
              </a:p>
            </p:txBody>
          </p:sp>
        </p:grpSp>
        <p:grpSp>
          <p:nvGrpSpPr>
            <p:cNvPr id="324622" name="Group 14"/>
            <p:cNvGrpSpPr>
              <a:grpSpLocks/>
            </p:cNvGrpSpPr>
            <p:nvPr/>
          </p:nvGrpSpPr>
          <p:grpSpPr bwMode="auto">
            <a:xfrm>
              <a:off x="5011738" y="2934410"/>
              <a:ext cx="1581150" cy="499209"/>
              <a:chOff x="3157" y="2237"/>
              <a:chExt cx="996" cy="387"/>
            </a:xfrm>
          </p:grpSpPr>
          <p:sp>
            <p:nvSpPr>
              <p:cNvPr id="324623" name="Freeform 15"/>
              <p:cNvSpPr>
                <a:spLocks/>
              </p:cNvSpPr>
              <p:nvPr/>
            </p:nvSpPr>
            <p:spPr bwMode="auto">
              <a:xfrm>
                <a:off x="3157" y="2237"/>
                <a:ext cx="840" cy="387"/>
              </a:xfrm>
              <a:custGeom>
                <a:avLst/>
                <a:gdLst/>
                <a:ahLst/>
                <a:cxnLst>
                  <a:cxn ang="0">
                    <a:pos x="249" y="0"/>
                  </a:cxn>
                  <a:cxn ang="0">
                    <a:pos x="249" y="97"/>
                  </a:cxn>
                  <a:cxn ang="0">
                    <a:pos x="840" y="97"/>
                  </a:cxn>
                  <a:cxn ang="0">
                    <a:pos x="840" y="290"/>
                  </a:cxn>
                  <a:cxn ang="0">
                    <a:pos x="249" y="290"/>
                  </a:cxn>
                  <a:cxn ang="0">
                    <a:pos x="249" y="387"/>
                  </a:cxn>
                  <a:cxn ang="0">
                    <a:pos x="0" y="194"/>
                  </a:cxn>
                  <a:cxn ang="0">
                    <a:pos x="249" y="0"/>
                  </a:cxn>
                </a:cxnLst>
                <a:rect l="0" t="0" r="r" b="b"/>
                <a:pathLst>
                  <a:path w="840" h="387">
                    <a:moveTo>
                      <a:pt x="249" y="0"/>
                    </a:moveTo>
                    <a:lnTo>
                      <a:pt x="249" y="97"/>
                    </a:lnTo>
                    <a:lnTo>
                      <a:pt x="840" y="97"/>
                    </a:lnTo>
                    <a:lnTo>
                      <a:pt x="840" y="290"/>
                    </a:lnTo>
                    <a:lnTo>
                      <a:pt x="249" y="290"/>
                    </a:lnTo>
                    <a:lnTo>
                      <a:pt x="249" y="387"/>
                    </a:lnTo>
                    <a:lnTo>
                      <a:pt x="0" y="194"/>
                    </a:lnTo>
                    <a:lnTo>
                      <a:pt x="249" y="0"/>
                    </a:lnTo>
                    <a:close/>
                  </a:path>
                </a:pathLst>
              </a:custGeom>
              <a:solidFill>
                <a:srgbClr val="00CC99"/>
              </a:solidFill>
              <a:ln w="11113">
                <a:solidFill>
                  <a:srgbClr val="000000"/>
                </a:solidFill>
                <a:prstDash val="solid"/>
                <a:round/>
                <a:headEnd/>
                <a:tailEnd/>
              </a:ln>
            </p:spPr>
            <p:txBody>
              <a:bodyPr/>
              <a:lstStyle/>
              <a:p>
                <a:endParaRPr lang="en-US"/>
              </a:p>
            </p:txBody>
          </p:sp>
          <p:sp>
            <p:nvSpPr>
              <p:cNvPr id="324624" name="Rectangle 16"/>
              <p:cNvSpPr>
                <a:spLocks noChangeArrowheads="1"/>
              </p:cNvSpPr>
              <p:nvPr/>
            </p:nvSpPr>
            <p:spPr bwMode="auto">
              <a:xfrm>
                <a:off x="4028" y="2334"/>
                <a:ext cx="63" cy="193"/>
              </a:xfrm>
              <a:prstGeom prst="rect">
                <a:avLst/>
              </a:prstGeom>
              <a:solidFill>
                <a:srgbClr val="00CC99"/>
              </a:solidFill>
              <a:ln w="11113">
                <a:solidFill>
                  <a:srgbClr val="000000"/>
                </a:solidFill>
                <a:miter lim="800000"/>
                <a:headEnd/>
                <a:tailEnd/>
              </a:ln>
            </p:spPr>
            <p:txBody>
              <a:bodyPr/>
              <a:lstStyle/>
              <a:p>
                <a:endParaRPr lang="en-US"/>
              </a:p>
            </p:txBody>
          </p:sp>
          <p:sp>
            <p:nvSpPr>
              <p:cNvPr id="324625" name="Rectangle 17"/>
              <p:cNvSpPr>
                <a:spLocks noChangeArrowheads="1"/>
              </p:cNvSpPr>
              <p:nvPr/>
            </p:nvSpPr>
            <p:spPr bwMode="auto">
              <a:xfrm>
                <a:off x="4122" y="2334"/>
                <a:ext cx="31" cy="193"/>
              </a:xfrm>
              <a:prstGeom prst="rect">
                <a:avLst/>
              </a:prstGeom>
              <a:solidFill>
                <a:srgbClr val="00CC99"/>
              </a:solidFill>
              <a:ln w="11113">
                <a:solidFill>
                  <a:srgbClr val="000000"/>
                </a:solidFill>
                <a:miter lim="800000"/>
                <a:headEnd/>
                <a:tailEnd/>
              </a:ln>
            </p:spPr>
            <p:txBody>
              <a:bodyPr/>
              <a:lstStyle/>
              <a:p>
                <a:endParaRPr lang="en-US"/>
              </a:p>
            </p:txBody>
          </p:sp>
        </p:grpSp>
        <p:sp>
          <p:nvSpPr>
            <p:cNvPr id="324626" name="Freeform 18"/>
            <p:cNvSpPr>
              <a:spLocks/>
            </p:cNvSpPr>
            <p:nvPr/>
          </p:nvSpPr>
          <p:spPr bwMode="auto">
            <a:xfrm>
              <a:off x="4341813" y="260351"/>
              <a:ext cx="701675" cy="713341"/>
            </a:xfrm>
            <a:custGeom>
              <a:avLst/>
              <a:gdLst/>
              <a:ahLst/>
              <a:cxnLst>
                <a:cxn ang="0">
                  <a:pos x="442" y="156"/>
                </a:cxn>
                <a:cxn ang="0">
                  <a:pos x="310" y="0"/>
                </a:cxn>
                <a:cxn ang="0">
                  <a:pos x="310" y="75"/>
                </a:cxn>
                <a:cxn ang="0">
                  <a:pos x="255" y="75"/>
                </a:cxn>
                <a:cxn ang="0">
                  <a:pos x="228" y="76"/>
                </a:cxn>
                <a:cxn ang="0">
                  <a:pos x="204" y="80"/>
                </a:cxn>
                <a:cxn ang="0">
                  <a:pos x="178" y="85"/>
                </a:cxn>
                <a:cxn ang="0">
                  <a:pos x="155" y="93"/>
                </a:cxn>
                <a:cxn ang="0">
                  <a:pos x="133" y="104"/>
                </a:cxn>
                <a:cxn ang="0">
                  <a:pos x="112" y="115"/>
                </a:cxn>
                <a:cxn ang="0">
                  <a:pos x="92" y="129"/>
                </a:cxn>
                <a:cxn ang="0">
                  <a:pos x="75" y="144"/>
                </a:cxn>
                <a:cxn ang="0">
                  <a:pos x="59" y="161"/>
                </a:cxn>
                <a:cxn ang="0">
                  <a:pos x="44" y="180"/>
                </a:cxn>
                <a:cxn ang="0">
                  <a:pos x="31" y="198"/>
                </a:cxn>
                <a:cxn ang="0">
                  <a:pos x="19" y="219"/>
                </a:cxn>
                <a:cxn ang="0">
                  <a:pos x="11" y="241"/>
                </a:cxn>
                <a:cxn ang="0">
                  <a:pos x="5" y="264"/>
                </a:cxn>
                <a:cxn ang="0">
                  <a:pos x="1" y="287"/>
                </a:cxn>
                <a:cxn ang="0">
                  <a:pos x="0" y="311"/>
                </a:cxn>
                <a:cxn ang="0">
                  <a:pos x="0" y="553"/>
                </a:cxn>
                <a:cxn ang="0">
                  <a:pos x="132" y="553"/>
                </a:cxn>
                <a:cxn ang="0">
                  <a:pos x="132" y="311"/>
                </a:cxn>
                <a:cxn ang="0">
                  <a:pos x="133" y="303"/>
                </a:cxn>
                <a:cxn ang="0">
                  <a:pos x="135" y="296"/>
                </a:cxn>
                <a:cxn ang="0">
                  <a:pos x="142" y="282"/>
                </a:cxn>
                <a:cxn ang="0">
                  <a:pos x="153" y="270"/>
                </a:cxn>
                <a:cxn ang="0">
                  <a:pos x="168" y="258"/>
                </a:cxn>
                <a:cxn ang="0">
                  <a:pos x="187" y="249"/>
                </a:cxn>
                <a:cxn ang="0">
                  <a:pos x="207" y="242"/>
                </a:cxn>
                <a:cxn ang="0">
                  <a:pos x="230" y="237"/>
                </a:cxn>
                <a:cxn ang="0">
                  <a:pos x="255" y="236"/>
                </a:cxn>
                <a:cxn ang="0">
                  <a:pos x="310" y="236"/>
                </a:cxn>
                <a:cxn ang="0">
                  <a:pos x="310" y="311"/>
                </a:cxn>
                <a:cxn ang="0">
                  <a:pos x="442" y="156"/>
                </a:cxn>
              </a:cxnLst>
              <a:rect l="0" t="0" r="r" b="b"/>
              <a:pathLst>
                <a:path w="442" h="553">
                  <a:moveTo>
                    <a:pt x="442" y="156"/>
                  </a:moveTo>
                  <a:lnTo>
                    <a:pt x="310" y="0"/>
                  </a:lnTo>
                  <a:lnTo>
                    <a:pt x="310" y="75"/>
                  </a:lnTo>
                  <a:lnTo>
                    <a:pt x="255" y="75"/>
                  </a:lnTo>
                  <a:lnTo>
                    <a:pt x="228" y="76"/>
                  </a:lnTo>
                  <a:lnTo>
                    <a:pt x="204" y="80"/>
                  </a:lnTo>
                  <a:lnTo>
                    <a:pt x="178" y="85"/>
                  </a:lnTo>
                  <a:lnTo>
                    <a:pt x="155" y="93"/>
                  </a:lnTo>
                  <a:lnTo>
                    <a:pt x="133" y="104"/>
                  </a:lnTo>
                  <a:lnTo>
                    <a:pt x="112" y="115"/>
                  </a:lnTo>
                  <a:lnTo>
                    <a:pt x="92" y="129"/>
                  </a:lnTo>
                  <a:lnTo>
                    <a:pt x="75" y="144"/>
                  </a:lnTo>
                  <a:lnTo>
                    <a:pt x="59" y="161"/>
                  </a:lnTo>
                  <a:lnTo>
                    <a:pt x="44" y="180"/>
                  </a:lnTo>
                  <a:lnTo>
                    <a:pt x="31" y="198"/>
                  </a:lnTo>
                  <a:lnTo>
                    <a:pt x="19" y="219"/>
                  </a:lnTo>
                  <a:lnTo>
                    <a:pt x="11" y="241"/>
                  </a:lnTo>
                  <a:lnTo>
                    <a:pt x="5" y="264"/>
                  </a:lnTo>
                  <a:lnTo>
                    <a:pt x="1" y="287"/>
                  </a:lnTo>
                  <a:lnTo>
                    <a:pt x="0" y="311"/>
                  </a:lnTo>
                  <a:lnTo>
                    <a:pt x="0" y="553"/>
                  </a:lnTo>
                  <a:lnTo>
                    <a:pt x="132" y="553"/>
                  </a:lnTo>
                  <a:lnTo>
                    <a:pt x="132" y="311"/>
                  </a:lnTo>
                  <a:lnTo>
                    <a:pt x="133" y="303"/>
                  </a:lnTo>
                  <a:lnTo>
                    <a:pt x="135" y="296"/>
                  </a:lnTo>
                  <a:lnTo>
                    <a:pt x="142" y="282"/>
                  </a:lnTo>
                  <a:lnTo>
                    <a:pt x="153" y="270"/>
                  </a:lnTo>
                  <a:lnTo>
                    <a:pt x="168" y="258"/>
                  </a:lnTo>
                  <a:lnTo>
                    <a:pt x="187" y="249"/>
                  </a:lnTo>
                  <a:lnTo>
                    <a:pt x="207" y="242"/>
                  </a:lnTo>
                  <a:lnTo>
                    <a:pt x="230" y="237"/>
                  </a:lnTo>
                  <a:lnTo>
                    <a:pt x="255" y="236"/>
                  </a:lnTo>
                  <a:lnTo>
                    <a:pt x="310" y="236"/>
                  </a:lnTo>
                  <a:lnTo>
                    <a:pt x="310" y="311"/>
                  </a:lnTo>
                  <a:lnTo>
                    <a:pt x="442" y="156"/>
                  </a:lnTo>
                  <a:close/>
                </a:path>
              </a:pathLst>
            </a:custGeom>
            <a:solidFill>
              <a:srgbClr val="00CC99"/>
            </a:solidFill>
            <a:ln w="11113">
              <a:solidFill>
                <a:srgbClr val="000000"/>
              </a:solidFill>
              <a:prstDash val="solid"/>
              <a:round/>
              <a:headEnd/>
              <a:tailEnd/>
            </a:ln>
          </p:spPr>
          <p:txBody>
            <a:bodyPr/>
            <a:lstStyle/>
            <a:p>
              <a:endParaRPr lang="en-US"/>
            </a:p>
          </p:txBody>
        </p:sp>
        <p:sp>
          <p:nvSpPr>
            <p:cNvPr id="324628" name="Freeform 20"/>
            <p:cNvSpPr>
              <a:spLocks/>
            </p:cNvSpPr>
            <p:nvPr/>
          </p:nvSpPr>
          <p:spPr bwMode="auto">
            <a:xfrm>
              <a:off x="619125" y="1534818"/>
              <a:ext cx="3686175" cy="464381"/>
            </a:xfrm>
            <a:custGeom>
              <a:avLst/>
              <a:gdLst/>
              <a:ahLst/>
              <a:cxnLst>
                <a:cxn ang="0">
                  <a:pos x="0" y="0"/>
                </a:cxn>
                <a:cxn ang="0">
                  <a:pos x="2322" y="360"/>
                </a:cxn>
              </a:cxnLst>
              <a:rect l="0" t="0" r="r" b="b"/>
              <a:pathLst>
                <a:path w="2322" h="360">
                  <a:moveTo>
                    <a:pt x="0" y="0"/>
                  </a:moveTo>
                  <a:cubicBezTo>
                    <a:pt x="504" y="24"/>
                    <a:pt x="2064" y="30"/>
                    <a:pt x="2322" y="360"/>
                  </a:cubicBezTo>
                </a:path>
              </a:pathLst>
            </a:custGeom>
            <a:noFill/>
            <a:ln w="9525">
              <a:solidFill>
                <a:schemeClr val="tx1"/>
              </a:solidFill>
              <a:round/>
              <a:headEnd/>
              <a:tailEnd/>
            </a:ln>
            <a:effectLst/>
          </p:spPr>
          <p:txBody>
            <a:bodyPr/>
            <a:lstStyle/>
            <a:p>
              <a:endParaRPr lang="en-US"/>
            </a:p>
          </p:txBody>
        </p:sp>
        <p:sp>
          <p:nvSpPr>
            <p:cNvPr id="324629" name="Text Box 21"/>
            <p:cNvSpPr txBox="1">
              <a:spLocks noChangeArrowheads="1"/>
            </p:cNvSpPr>
            <p:nvPr/>
          </p:nvSpPr>
          <p:spPr bwMode="auto">
            <a:xfrm>
              <a:off x="1219200" y="2639348"/>
              <a:ext cx="311150" cy="322487"/>
            </a:xfrm>
            <a:prstGeom prst="rect">
              <a:avLst/>
            </a:prstGeom>
            <a:noFill/>
            <a:ln w="9525">
              <a:noFill/>
              <a:miter lim="800000"/>
              <a:headEnd/>
              <a:tailEnd/>
            </a:ln>
            <a:effectLst/>
          </p:spPr>
          <p:txBody>
            <a:bodyPr wrap="none">
              <a:spAutoFit/>
            </a:bodyPr>
            <a:lstStyle/>
            <a:p>
              <a:r>
                <a:rPr lang="en-US" sz="2000" i="1"/>
                <a:t>k</a:t>
              </a:r>
            </a:p>
          </p:txBody>
        </p:sp>
        <p:sp>
          <p:nvSpPr>
            <p:cNvPr id="324630" name="Text Box 22"/>
            <p:cNvSpPr txBox="1">
              <a:spLocks noChangeArrowheads="1"/>
            </p:cNvSpPr>
            <p:nvPr/>
          </p:nvSpPr>
          <p:spPr bwMode="auto">
            <a:xfrm>
              <a:off x="1146175" y="1878280"/>
              <a:ext cx="761747" cy="400110"/>
            </a:xfrm>
            <a:prstGeom prst="rect">
              <a:avLst/>
            </a:prstGeom>
            <a:noFill/>
            <a:ln w="9525">
              <a:noFill/>
              <a:miter lim="800000"/>
              <a:headEnd/>
              <a:tailEnd/>
            </a:ln>
            <a:effectLst/>
          </p:spPr>
          <p:txBody>
            <a:bodyPr wrap="none">
              <a:spAutoFit/>
            </a:bodyPr>
            <a:lstStyle/>
            <a:p>
              <a:r>
                <a:rPr lang="en-US" sz="2000" i="1" dirty="0"/>
                <a:t>S=S</a:t>
              </a:r>
              <a:r>
                <a:rPr lang="en-US" sz="2000" i="1" baseline="-25000" dirty="0"/>
                <a:t>y</a:t>
              </a:r>
            </a:p>
          </p:txBody>
        </p:sp>
        <p:sp>
          <p:nvSpPr>
            <p:cNvPr id="324631" name="Text Box 23"/>
            <p:cNvSpPr txBox="1">
              <a:spLocks noChangeArrowheads="1"/>
            </p:cNvSpPr>
            <p:nvPr/>
          </p:nvSpPr>
          <p:spPr bwMode="auto">
            <a:xfrm>
              <a:off x="5148263" y="319689"/>
              <a:ext cx="478016" cy="400110"/>
            </a:xfrm>
            <a:prstGeom prst="rect">
              <a:avLst/>
            </a:prstGeom>
            <a:noFill/>
            <a:ln w="9525">
              <a:noFill/>
              <a:miter lim="800000"/>
              <a:headEnd/>
              <a:tailEnd/>
            </a:ln>
            <a:effectLst/>
          </p:spPr>
          <p:txBody>
            <a:bodyPr wrap="none">
              <a:spAutoFit/>
            </a:bodyPr>
            <a:lstStyle/>
            <a:p>
              <a:r>
                <a:rPr lang="en-US" sz="2000" i="1" dirty="0"/>
                <a:t>Q</a:t>
              </a:r>
              <a:r>
                <a:rPr lang="en-US" sz="2000" i="1" baseline="-25000" dirty="0"/>
                <a:t>0</a:t>
              </a:r>
            </a:p>
          </p:txBody>
        </p:sp>
        <p:grpSp>
          <p:nvGrpSpPr>
            <p:cNvPr id="324632" name="Group 24"/>
            <p:cNvGrpSpPr>
              <a:grpSpLocks/>
            </p:cNvGrpSpPr>
            <p:nvPr/>
          </p:nvGrpSpPr>
          <p:grpSpPr bwMode="auto">
            <a:xfrm>
              <a:off x="4427538" y="3478767"/>
              <a:ext cx="2232025" cy="526298"/>
              <a:chOff x="2789" y="3430"/>
              <a:chExt cx="1406" cy="408"/>
            </a:xfrm>
          </p:grpSpPr>
          <p:sp>
            <p:nvSpPr>
              <p:cNvPr id="324633" name="Line 25"/>
              <p:cNvSpPr>
                <a:spLocks noChangeShapeType="1"/>
              </p:cNvSpPr>
              <p:nvPr/>
            </p:nvSpPr>
            <p:spPr bwMode="auto">
              <a:xfrm>
                <a:off x="2789" y="3702"/>
                <a:ext cx="1406" cy="0"/>
              </a:xfrm>
              <a:prstGeom prst="line">
                <a:avLst/>
              </a:prstGeom>
              <a:noFill/>
              <a:ln w="9525">
                <a:solidFill>
                  <a:schemeClr val="tx1"/>
                </a:solidFill>
                <a:round/>
                <a:headEnd/>
                <a:tailEnd type="triangle" w="med" len="med"/>
              </a:ln>
              <a:effectLst/>
            </p:spPr>
            <p:txBody>
              <a:bodyPr/>
              <a:lstStyle/>
              <a:p>
                <a:endParaRPr lang="en-US"/>
              </a:p>
            </p:txBody>
          </p:sp>
          <p:sp>
            <p:nvSpPr>
              <p:cNvPr id="324634" name="Text Box 26"/>
              <p:cNvSpPr txBox="1">
                <a:spLocks noChangeArrowheads="1"/>
              </p:cNvSpPr>
              <p:nvPr/>
            </p:nvSpPr>
            <p:spPr bwMode="auto">
              <a:xfrm>
                <a:off x="3379" y="3430"/>
                <a:ext cx="169" cy="250"/>
              </a:xfrm>
              <a:prstGeom prst="rect">
                <a:avLst/>
              </a:prstGeom>
              <a:noFill/>
              <a:ln w="9525">
                <a:noFill/>
                <a:miter lim="800000"/>
                <a:headEnd/>
                <a:tailEnd/>
              </a:ln>
              <a:effectLst/>
            </p:spPr>
            <p:txBody>
              <a:bodyPr wrap="none">
                <a:spAutoFit/>
              </a:bodyPr>
              <a:lstStyle/>
              <a:p>
                <a:r>
                  <a:rPr lang="en-US" sz="2000" i="1"/>
                  <a:t>r</a:t>
                </a:r>
              </a:p>
            </p:txBody>
          </p:sp>
          <p:sp>
            <p:nvSpPr>
              <p:cNvPr id="324635" name="Line 27"/>
              <p:cNvSpPr>
                <a:spLocks noChangeShapeType="1"/>
              </p:cNvSpPr>
              <p:nvPr/>
            </p:nvSpPr>
            <p:spPr bwMode="auto">
              <a:xfrm>
                <a:off x="2789" y="3430"/>
                <a:ext cx="0" cy="408"/>
              </a:xfrm>
              <a:prstGeom prst="line">
                <a:avLst/>
              </a:prstGeom>
              <a:noFill/>
              <a:ln w="9525">
                <a:solidFill>
                  <a:schemeClr val="tx1"/>
                </a:solidFill>
                <a:round/>
                <a:headEnd/>
                <a:tailEnd/>
              </a:ln>
              <a:effectLst/>
            </p:spPr>
            <p:txBody>
              <a:bodyPr/>
              <a:lstStyle/>
              <a:p>
                <a:endParaRPr lang="en-US"/>
              </a:p>
            </p:txBody>
          </p:sp>
        </p:grpSp>
        <p:sp>
          <p:nvSpPr>
            <p:cNvPr id="324636" name="Line 28"/>
            <p:cNvSpPr>
              <a:spLocks noChangeShapeType="1"/>
            </p:cNvSpPr>
            <p:nvPr/>
          </p:nvSpPr>
          <p:spPr bwMode="auto">
            <a:xfrm>
              <a:off x="5940425" y="1430333"/>
              <a:ext cx="0" cy="234770"/>
            </a:xfrm>
            <a:prstGeom prst="line">
              <a:avLst/>
            </a:prstGeom>
            <a:noFill/>
            <a:ln w="9525">
              <a:solidFill>
                <a:schemeClr val="tx1"/>
              </a:solidFill>
              <a:round/>
              <a:headEnd/>
              <a:tailEnd type="triangle" w="med" len="med"/>
            </a:ln>
            <a:effectLst/>
          </p:spPr>
          <p:txBody>
            <a:bodyPr/>
            <a:lstStyle/>
            <a:p>
              <a:endParaRPr lang="en-US"/>
            </a:p>
          </p:txBody>
        </p:sp>
        <p:sp>
          <p:nvSpPr>
            <p:cNvPr id="324638" name="Freeform 30"/>
            <p:cNvSpPr>
              <a:spLocks/>
            </p:cNvSpPr>
            <p:nvPr/>
          </p:nvSpPr>
          <p:spPr bwMode="auto">
            <a:xfrm flipH="1">
              <a:off x="4581525" y="1551587"/>
              <a:ext cx="3686175" cy="464381"/>
            </a:xfrm>
            <a:custGeom>
              <a:avLst/>
              <a:gdLst/>
              <a:ahLst/>
              <a:cxnLst>
                <a:cxn ang="0">
                  <a:pos x="0" y="0"/>
                </a:cxn>
                <a:cxn ang="0">
                  <a:pos x="2322" y="360"/>
                </a:cxn>
              </a:cxnLst>
              <a:rect l="0" t="0" r="r" b="b"/>
              <a:pathLst>
                <a:path w="2322" h="360">
                  <a:moveTo>
                    <a:pt x="0" y="0"/>
                  </a:moveTo>
                  <a:cubicBezTo>
                    <a:pt x="504" y="24"/>
                    <a:pt x="2064" y="30"/>
                    <a:pt x="2322" y="360"/>
                  </a:cubicBezTo>
                </a:path>
              </a:pathLst>
            </a:custGeom>
            <a:noFill/>
            <a:ln w="9525">
              <a:solidFill>
                <a:schemeClr val="tx1"/>
              </a:solidFill>
              <a:round/>
              <a:headEnd/>
              <a:tailEnd/>
            </a:ln>
            <a:effectLst/>
          </p:spPr>
          <p:txBody>
            <a:bodyPr/>
            <a:lstStyle/>
            <a:p>
              <a:endParaRPr lang="en-US"/>
            </a:p>
          </p:txBody>
        </p:sp>
        <p:sp>
          <p:nvSpPr>
            <p:cNvPr id="324639" name="AutoShape 31"/>
            <p:cNvSpPr>
              <a:spLocks noChangeArrowheads="1"/>
            </p:cNvSpPr>
            <p:nvPr/>
          </p:nvSpPr>
          <p:spPr bwMode="auto">
            <a:xfrm>
              <a:off x="6300788" y="553169"/>
              <a:ext cx="792162" cy="350865"/>
            </a:xfrm>
            <a:prstGeom prst="wedgeRoundRectCallout">
              <a:avLst>
                <a:gd name="adj1" fmla="val -95491"/>
                <a:gd name="adj2" fmla="val 224264"/>
                <a:gd name="adj3" fmla="val 16667"/>
              </a:avLst>
            </a:prstGeom>
            <a:solidFill>
              <a:schemeClr val="bg1"/>
            </a:solidFill>
            <a:ln w="9525">
              <a:solidFill>
                <a:schemeClr val="tx1"/>
              </a:solidFill>
              <a:miter lim="800000"/>
              <a:headEnd/>
              <a:tailEnd/>
            </a:ln>
            <a:effectLst/>
          </p:spPr>
          <p:txBody>
            <a:bodyPr/>
            <a:lstStyle/>
            <a:p>
              <a:pPr algn="ctr"/>
              <a:r>
                <a:rPr lang="en-US" i="1"/>
                <a:t>s</a:t>
              </a:r>
            </a:p>
          </p:txBody>
        </p:sp>
        <p:sp>
          <p:nvSpPr>
            <p:cNvPr id="324640" name="Line 32"/>
            <p:cNvSpPr>
              <a:spLocks noChangeShapeType="1"/>
            </p:cNvSpPr>
            <p:nvPr/>
          </p:nvSpPr>
          <p:spPr bwMode="auto">
            <a:xfrm flipV="1">
              <a:off x="7308850" y="1605765"/>
              <a:ext cx="0" cy="2399300"/>
            </a:xfrm>
            <a:prstGeom prst="line">
              <a:avLst/>
            </a:prstGeom>
            <a:noFill/>
            <a:ln w="9525">
              <a:solidFill>
                <a:schemeClr val="tx1"/>
              </a:solidFill>
              <a:round/>
              <a:headEnd/>
              <a:tailEnd type="triangle" w="med" len="med"/>
            </a:ln>
            <a:effectLst/>
          </p:spPr>
          <p:txBody>
            <a:bodyPr/>
            <a:lstStyle/>
            <a:p>
              <a:endParaRPr lang="en-US"/>
            </a:p>
          </p:txBody>
        </p:sp>
        <p:sp>
          <p:nvSpPr>
            <p:cNvPr id="324641" name="Text Box 33"/>
            <p:cNvSpPr txBox="1">
              <a:spLocks noChangeArrowheads="1"/>
            </p:cNvSpPr>
            <p:nvPr/>
          </p:nvSpPr>
          <p:spPr bwMode="auto">
            <a:xfrm>
              <a:off x="7164388" y="2512597"/>
              <a:ext cx="325437" cy="322487"/>
            </a:xfrm>
            <a:prstGeom prst="rect">
              <a:avLst/>
            </a:prstGeom>
            <a:solidFill>
              <a:srgbClr val="FFCC00"/>
            </a:solidFill>
            <a:ln w="9525">
              <a:noFill/>
              <a:miter lim="800000"/>
              <a:headEnd/>
              <a:tailEnd/>
            </a:ln>
            <a:effectLst/>
          </p:spPr>
          <p:txBody>
            <a:bodyPr wrap="none">
              <a:spAutoFit/>
            </a:bodyPr>
            <a:lstStyle/>
            <a:p>
              <a:r>
                <a:rPr lang="en-US" sz="2000" i="1" dirty="0"/>
                <a:t>h</a:t>
              </a:r>
            </a:p>
          </p:txBody>
        </p:sp>
        <p:sp>
          <p:nvSpPr>
            <p:cNvPr id="51" name="Line 32">
              <a:extLst>
                <a:ext uri="{FF2B5EF4-FFF2-40B4-BE49-F238E27FC236}">
                  <a16:creationId xmlns:a16="http://schemas.microsoft.com/office/drawing/2014/main" id="{5D9CE6A4-13F0-EE44-9E5D-D8F41A15C657}"/>
                </a:ext>
              </a:extLst>
            </p:cNvPr>
            <p:cNvSpPr>
              <a:spLocks noChangeShapeType="1"/>
            </p:cNvSpPr>
            <p:nvPr/>
          </p:nvSpPr>
          <p:spPr bwMode="auto">
            <a:xfrm flipH="1" flipV="1">
              <a:off x="7739633" y="1430333"/>
              <a:ext cx="719" cy="2574731"/>
            </a:xfrm>
            <a:prstGeom prst="line">
              <a:avLst/>
            </a:prstGeom>
            <a:noFill/>
            <a:ln w="9525">
              <a:solidFill>
                <a:schemeClr val="tx1"/>
              </a:solidFill>
              <a:round/>
              <a:headEnd/>
              <a:tailEnd type="triangle" w="med" len="med"/>
            </a:ln>
            <a:effectLst/>
          </p:spPr>
          <p:txBody>
            <a:bodyPr/>
            <a:lstStyle/>
            <a:p>
              <a:endParaRPr lang="en-US"/>
            </a:p>
          </p:txBody>
        </p:sp>
        <p:sp>
          <p:nvSpPr>
            <p:cNvPr id="53" name="Text Box 33">
              <a:extLst>
                <a:ext uri="{FF2B5EF4-FFF2-40B4-BE49-F238E27FC236}">
                  <a16:creationId xmlns:a16="http://schemas.microsoft.com/office/drawing/2014/main" id="{DF5EC141-F891-8F44-A46F-7C1D0DB8C63B}"/>
                </a:ext>
              </a:extLst>
            </p:cNvPr>
            <p:cNvSpPr txBox="1">
              <a:spLocks noChangeArrowheads="1"/>
            </p:cNvSpPr>
            <p:nvPr/>
          </p:nvSpPr>
          <p:spPr bwMode="auto">
            <a:xfrm>
              <a:off x="7585940" y="2550651"/>
              <a:ext cx="370614" cy="400110"/>
            </a:xfrm>
            <a:prstGeom prst="rect">
              <a:avLst/>
            </a:prstGeom>
            <a:solidFill>
              <a:srgbClr val="FFCC00"/>
            </a:solidFill>
            <a:ln w="9525">
              <a:noFill/>
              <a:miter lim="800000"/>
              <a:headEnd/>
              <a:tailEnd/>
            </a:ln>
            <a:effectLst/>
          </p:spPr>
          <p:txBody>
            <a:bodyPr wrap="none">
              <a:spAutoFit/>
            </a:bodyPr>
            <a:lstStyle/>
            <a:p>
              <a:r>
                <a:rPr lang="en-US" sz="2000" i="1" dirty="0"/>
                <a:t>H</a:t>
              </a:r>
            </a:p>
          </p:txBody>
        </p:sp>
      </p:grpSp>
      <p:sp>
        <p:nvSpPr>
          <p:cNvPr id="22" name="Title 21">
            <a:extLst>
              <a:ext uri="{FF2B5EF4-FFF2-40B4-BE49-F238E27FC236}">
                <a16:creationId xmlns:a16="http://schemas.microsoft.com/office/drawing/2014/main" id="{01B30D9D-6B70-0547-A715-697A8F9EEFD8}"/>
              </a:ext>
            </a:extLst>
          </p:cNvPr>
          <p:cNvSpPr>
            <a:spLocks noGrp="1"/>
          </p:cNvSpPr>
          <p:nvPr>
            <p:ph type="title"/>
          </p:nvPr>
        </p:nvSpPr>
        <p:spPr>
          <a:xfrm>
            <a:off x="588577" y="0"/>
            <a:ext cx="3518669" cy="1100170"/>
          </a:xfrm>
        </p:spPr>
        <p:txBody>
          <a:bodyPr/>
          <a:lstStyle/>
          <a:p>
            <a:pPr algn="l"/>
            <a:r>
              <a:rPr lang="en-NL" sz="2000" dirty="0"/>
              <a:t>Linearizing the solutions for approximate use in water-table aquifers.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E628-3431-2A4E-B72F-71110C742EE5}"/>
              </a:ext>
            </a:extLst>
          </p:cNvPr>
          <p:cNvSpPr>
            <a:spLocks noGrp="1"/>
          </p:cNvSpPr>
          <p:nvPr>
            <p:ph type="title"/>
          </p:nvPr>
        </p:nvSpPr>
        <p:spPr/>
        <p:txBody>
          <a:bodyPr/>
          <a:lstStyle/>
          <a:p>
            <a:r>
              <a:rPr lang="en-NL" sz="3200" dirty="0"/>
              <a:t>Implementing Theis and</a:t>
            </a:r>
            <a:br>
              <a:rPr lang="en-NL" sz="3200" dirty="0"/>
            </a:br>
            <a:r>
              <a:rPr lang="en-NL" sz="3200" dirty="0"/>
              <a:t> Hantush well functions</a:t>
            </a:r>
          </a:p>
        </p:txBody>
      </p:sp>
      <p:sp>
        <p:nvSpPr>
          <p:cNvPr id="3" name="Content Placeholder 2">
            <a:extLst>
              <a:ext uri="{FF2B5EF4-FFF2-40B4-BE49-F238E27FC236}">
                <a16:creationId xmlns:a16="http://schemas.microsoft.com/office/drawing/2014/main" id="{6A53A515-3568-AA45-B7D1-9BE17B4E7ED6}"/>
              </a:ext>
            </a:extLst>
          </p:cNvPr>
          <p:cNvSpPr>
            <a:spLocks noGrp="1"/>
          </p:cNvSpPr>
          <p:nvPr>
            <p:ph idx="1"/>
          </p:nvPr>
        </p:nvSpPr>
        <p:spPr/>
        <p:txBody>
          <a:bodyPr>
            <a:normAutofit/>
          </a:bodyPr>
          <a:lstStyle/>
          <a:p>
            <a:r>
              <a:rPr lang="en-NL" dirty="0"/>
              <a:t>We’ll use Python. Download the </a:t>
            </a:r>
            <a:r>
              <a:rPr lang="en-GB" dirty="0">
                <a:hlinkClick r:id="rId3"/>
              </a:rPr>
              <a:t>Anaconda individual edition</a:t>
            </a:r>
            <a:r>
              <a:rPr lang="en-GB" dirty="0"/>
              <a:t> (already 20 million people have done so).</a:t>
            </a:r>
          </a:p>
          <a:p>
            <a:r>
              <a:rPr lang="en-GB" dirty="0"/>
              <a:t>For exercises see tutorials that Prof. Mark Bakker of </a:t>
            </a:r>
            <a:r>
              <a:rPr lang="en-GB" dirty="0" err="1"/>
              <a:t>TUDelft</a:t>
            </a:r>
            <a:r>
              <a:rPr lang="en-GB" dirty="0"/>
              <a:t> prepared for TUD students intro course called </a:t>
            </a:r>
            <a:r>
              <a:rPr lang="en-GB" dirty="0">
                <a:hlinkClick r:id="rId4"/>
              </a:rPr>
              <a:t>exploratory computing with Python</a:t>
            </a:r>
            <a:r>
              <a:rPr lang="en-GB" dirty="0"/>
              <a:t>.</a:t>
            </a:r>
          </a:p>
          <a:p>
            <a:r>
              <a:rPr lang="en-NL" dirty="0"/>
              <a:t>We’ll start in class using </a:t>
            </a:r>
            <a:r>
              <a:rPr lang="en-GB" dirty="0">
                <a:hlinkClick r:id="rId5"/>
              </a:rPr>
              <a:t>Jupyter notebooks</a:t>
            </a:r>
            <a:endParaRPr lang="en-GB" dirty="0"/>
          </a:p>
          <a:p>
            <a:r>
              <a:rPr lang="en-GB" dirty="0">
                <a:hlinkClick r:id="rId6"/>
              </a:rPr>
              <a:t>What is a Jupyter notebook?</a:t>
            </a:r>
            <a:endParaRPr lang="en-GB" dirty="0"/>
          </a:p>
          <a:p>
            <a:r>
              <a:rPr lang="en-GB" dirty="0"/>
              <a:t>We’ll start practicing in class.</a:t>
            </a:r>
            <a:endParaRPr lang="en-NL" dirty="0"/>
          </a:p>
        </p:txBody>
      </p:sp>
    </p:spTree>
    <p:extLst>
      <p:ext uri="{BB962C8B-B14F-4D97-AF65-F5344CB8AC3E}">
        <p14:creationId xmlns:p14="http://schemas.microsoft.com/office/powerpoint/2010/main" val="229941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A74C-2817-6A44-8C23-55D93D0AE289}"/>
              </a:ext>
            </a:extLst>
          </p:cNvPr>
          <p:cNvSpPr>
            <a:spLocks noGrp="1"/>
          </p:cNvSpPr>
          <p:nvPr>
            <p:ph type="title"/>
          </p:nvPr>
        </p:nvSpPr>
        <p:spPr>
          <a:xfrm>
            <a:off x="549274" y="107576"/>
            <a:ext cx="8042276" cy="806824"/>
          </a:xfrm>
        </p:spPr>
        <p:txBody>
          <a:bodyPr/>
          <a:lstStyle/>
          <a:p>
            <a:r>
              <a:rPr lang="en-NL" sz="3200" dirty="0"/>
              <a:t>Exercise applying Theis</a:t>
            </a:r>
          </a:p>
        </p:txBody>
      </p:sp>
      <p:sp>
        <p:nvSpPr>
          <p:cNvPr id="3" name="Text Placeholder 2">
            <a:extLst>
              <a:ext uri="{FF2B5EF4-FFF2-40B4-BE49-F238E27FC236}">
                <a16:creationId xmlns:a16="http://schemas.microsoft.com/office/drawing/2014/main" id="{D178D3E1-01AF-B248-9B1D-092A072D7179}"/>
              </a:ext>
            </a:extLst>
          </p:cNvPr>
          <p:cNvSpPr>
            <a:spLocks noGrp="1"/>
          </p:cNvSpPr>
          <p:nvPr>
            <p:ph type="body" idx="1"/>
          </p:nvPr>
        </p:nvSpPr>
        <p:spPr>
          <a:xfrm>
            <a:off x="549274" y="914401"/>
            <a:ext cx="3840480" cy="1002432"/>
          </a:xfrm>
        </p:spPr>
        <p:txBody>
          <a:bodyPr/>
          <a:lstStyle/>
          <a:p>
            <a:pPr algn="l"/>
            <a:r>
              <a:rPr lang="en-NL" sz="2000" dirty="0"/>
              <a:t>Compute and show the drawdown by for wells in a square with sides of L = 1 km</a:t>
            </a:r>
          </a:p>
        </p:txBody>
      </p:sp>
      <p:sp>
        <p:nvSpPr>
          <p:cNvPr id="4" name="Content Placeholder 3">
            <a:extLst>
              <a:ext uri="{FF2B5EF4-FFF2-40B4-BE49-F238E27FC236}">
                <a16:creationId xmlns:a16="http://schemas.microsoft.com/office/drawing/2014/main" id="{FAB5CECC-7DF6-F944-A7FA-B7BDF0C4C1E4}"/>
              </a:ext>
            </a:extLst>
          </p:cNvPr>
          <p:cNvSpPr>
            <a:spLocks noGrp="1"/>
          </p:cNvSpPr>
          <p:nvPr>
            <p:ph sz="half" idx="2"/>
          </p:nvPr>
        </p:nvSpPr>
        <p:spPr/>
        <p:txBody>
          <a:bodyPr>
            <a:normAutofit/>
          </a:bodyPr>
          <a:lstStyle/>
          <a:p>
            <a:r>
              <a:rPr lang="en-GB" dirty="0"/>
              <a:t>F</a:t>
            </a:r>
            <a:r>
              <a:rPr lang="en-NL" dirty="0"/>
              <a:t>irst well starts at t=0 d</a:t>
            </a:r>
          </a:p>
          <a:p>
            <a:r>
              <a:rPr lang="en-NL" dirty="0"/>
              <a:t>Second wel at t = 365 d</a:t>
            </a:r>
          </a:p>
          <a:p>
            <a:r>
              <a:rPr lang="en-NL" dirty="0"/>
              <a:t>Third well at t = 730 d</a:t>
            </a:r>
          </a:p>
          <a:p>
            <a:r>
              <a:rPr lang="en-NL" dirty="0"/>
              <a:t>Fourth well at 1095 d</a:t>
            </a:r>
          </a:p>
          <a:p>
            <a:r>
              <a:rPr lang="en-NL" dirty="0"/>
              <a:t>kD = 600 m2/d</a:t>
            </a:r>
          </a:p>
          <a:p>
            <a:r>
              <a:rPr lang="en-NL" dirty="0"/>
              <a:t>Sy = 0.24</a:t>
            </a:r>
          </a:p>
          <a:p>
            <a:r>
              <a:rPr lang="en-NL" dirty="0"/>
              <a:t>Q = 14400 m3/d</a:t>
            </a:r>
          </a:p>
          <a:p>
            <a:endParaRPr lang="en-NL" dirty="0"/>
          </a:p>
        </p:txBody>
      </p:sp>
      <p:sp>
        <p:nvSpPr>
          <p:cNvPr id="5" name="Text Placeholder 4">
            <a:extLst>
              <a:ext uri="{FF2B5EF4-FFF2-40B4-BE49-F238E27FC236}">
                <a16:creationId xmlns:a16="http://schemas.microsoft.com/office/drawing/2014/main" id="{7DA5F7A5-6631-2A44-9C93-B9D90589B69D}"/>
              </a:ext>
            </a:extLst>
          </p:cNvPr>
          <p:cNvSpPr>
            <a:spLocks noGrp="1"/>
          </p:cNvSpPr>
          <p:nvPr>
            <p:ph type="body" sz="quarter" idx="3"/>
          </p:nvPr>
        </p:nvSpPr>
        <p:spPr/>
        <p:txBody>
          <a:bodyPr/>
          <a:lstStyle/>
          <a:p>
            <a:r>
              <a:rPr lang="en-NL" dirty="0"/>
              <a:t>Task</a:t>
            </a:r>
          </a:p>
        </p:txBody>
      </p:sp>
      <p:sp>
        <p:nvSpPr>
          <p:cNvPr id="6" name="Content Placeholder 5">
            <a:extLst>
              <a:ext uri="{FF2B5EF4-FFF2-40B4-BE49-F238E27FC236}">
                <a16:creationId xmlns:a16="http://schemas.microsoft.com/office/drawing/2014/main" id="{73F95D44-96C8-A547-82EE-12D12C557E08}"/>
              </a:ext>
            </a:extLst>
          </p:cNvPr>
          <p:cNvSpPr>
            <a:spLocks noGrp="1"/>
          </p:cNvSpPr>
          <p:nvPr>
            <p:ph sz="quarter" idx="4"/>
          </p:nvPr>
        </p:nvSpPr>
        <p:spPr/>
        <p:txBody>
          <a:bodyPr>
            <a:normAutofit/>
          </a:bodyPr>
          <a:lstStyle/>
          <a:p>
            <a:r>
              <a:rPr lang="en-NL" dirty="0"/>
              <a:t>Compute and show the drawdown in the center of the square as a function of time up to t=10 years.</a:t>
            </a:r>
          </a:p>
          <a:p>
            <a:r>
              <a:rPr lang="en-NL" dirty="0"/>
              <a:t>Compute and show the drawdown on a grid as contour lines</a:t>
            </a:r>
          </a:p>
          <a:p>
            <a:endParaRPr lang="en-NL" dirty="0"/>
          </a:p>
        </p:txBody>
      </p:sp>
    </p:spTree>
    <p:extLst>
      <p:ext uri="{BB962C8B-B14F-4D97-AF65-F5344CB8AC3E}">
        <p14:creationId xmlns:p14="http://schemas.microsoft.com/office/powerpoint/2010/main" val="169311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ChangeArrowheads="1"/>
          </p:cNvSpPr>
          <p:nvPr/>
        </p:nvSpPr>
        <p:spPr bwMode="auto">
          <a:xfrm>
            <a:off x="2808288" y="1341438"/>
            <a:ext cx="3527425" cy="3527425"/>
          </a:xfrm>
          <a:prstGeom prst="rect">
            <a:avLst/>
          </a:prstGeom>
          <a:noFill/>
          <a:ln w="9525">
            <a:solidFill>
              <a:schemeClr val="tx1"/>
            </a:solidFill>
            <a:prstDash val="dashDot"/>
            <a:miter lim="800000"/>
            <a:headEnd/>
            <a:tailEnd/>
          </a:ln>
          <a:effectLst/>
        </p:spPr>
        <p:txBody>
          <a:bodyPr wrap="none" anchor="ctr"/>
          <a:lstStyle/>
          <a:p>
            <a:pPr algn="ctr"/>
            <a:endParaRPr lang="en-US"/>
          </a:p>
        </p:txBody>
      </p:sp>
      <p:sp>
        <p:nvSpPr>
          <p:cNvPr id="100357" name="Oval 5"/>
          <p:cNvSpPr>
            <a:spLocks noChangeArrowheads="1"/>
          </p:cNvSpPr>
          <p:nvPr/>
        </p:nvSpPr>
        <p:spPr bwMode="auto">
          <a:xfrm>
            <a:off x="6242050" y="1282700"/>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58" name="Oval 6"/>
          <p:cNvSpPr>
            <a:spLocks noChangeArrowheads="1"/>
          </p:cNvSpPr>
          <p:nvPr/>
        </p:nvSpPr>
        <p:spPr bwMode="auto">
          <a:xfrm>
            <a:off x="2738438" y="4786313"/>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59" name="Oval 7"/>
          <p:cNvSpPr>
            <a:spLocks noChangeArrowheads="1"/>
          </p:cNvSpPr>
          <p:nvPr/>
        </p:nvSpPr>
        <p:spPr bwMode="auto">
          <a:xfrm>
            <a:off x="6242050" y="4799013"/>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60" name="Oval 8"/>
          <p:cNvSpPr>
            <a:spLocks noChangeArrowheads="1"/>
          </p:cNvSpPr>
          <p:nvPr/>
        </p:nvSpPr>
        <p:spPr bwMode="auto">
          <a:xfrm>
            <a:off x="2738438" y="1282700"/>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64" name="Line 12"/>
          <p:cNvSpPr>
            <a:spLocks noChangeShapeType="1"/>
          </p:cNvSpPr>
          <p:nvPr/>
        </p:nvSpPr>
        <p:spPr bwMode="auto">
          <a:xfrm>
            <a:off x="2051050" y="1341438"/>
            <a:ext cx="288925" cy="0"/>
          </a:xfrm>
          <a:prstGeom prst="line">
            <a:avLst/>
          </a:prstGeom>
          <a:noFill/>
          <a:ln w="9525">
            <a:solidFill>
              <a:schemeClr val="tx1"/>
            </a:solidFill>
            <a:round/>
            <a:headEnd/>
            <a:tailEnd/>
          </a:ln>
          <a:effectLst/>
        </p:spPr>
        <p:txBody>
          <a:bodyPr/>
          <a:lstStyle/>
          <a:p>
            <a:endParaRPr lang="en-US"/>
          </a:p>
        </p:txBody>
      </p:sp>
      <p:sp>
        <p:nvSpPr>
          <p:cNvPr id="100365" name="Line 13"/>
          <p:cNvSpPr>
            <a:spLocks noChangeShapeType="1"/>
          </p:cNvSpPr>
          <p:nvPr/>
        </p:nvSpPr>
        <p:spPr bwMode="auto">
          <a:xfrm>
            <a:off x="2051050" y="4868863"/>
            <a:ext cx="288925" cy="0"/>
          </a:xfrm>
          <a:prstGeom prst="line">
            <a:avLst/>
          </a:prstGeom>
          <a:noFill/>
          <a:ln w="9525">
            <a:solidFill>
              <a:schemeClr val="tx1"/>
            </a:solidFill>
            <a:round/>
            <a:headEnd/>
            <a:tailEnd/>
          </a:ln>
          <a:effectLst/>
        </p:spPr>
        <p:txBody>
          <a:bodyPr/>
          <a:lstStyle/>
          <a:p>
            <a:endParaRPr lang="en-US"/>
          </a:p>
        </p:txBody>
      </p:sp>
      <p:sp>
        <p:nvSpPr>
          <p:cNvPr id="100366" name="Line 14"/>
          <p:cNvSpPr>
            <a:spLocks noChangeShapeType="1"/>
          </p:cNvSpPr>
          <p:nvPr/>
        </p:nvSpPr>
        <p:spPr bwMode="auto">
          <a:xfrm>
            <a:off x="2771775" y="5516563"/>
            <a:ext cx="3529013"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00367" name="Line 15"/>
          <p:cNvSpPr>
            <a:spLocks noChangeShapeType="1"/>
          </p:cNvSpPr>
          <p:nvPr/>
        </p:nvSpPr>
        <p:spPr bwMode="auto">
          <a:xfrm>
            <a:off x="6300788" y="5300663"/>
            <a:ext cx="0" cy="360362"/>
          </a:xfrm>
          <a:prstGeom prst="line">
            <a:avLst/>
          </a:prstGeom>
          <a:noFill/>
          <a:ln w="9525">
            <a:solidFill>
              <a:schemeClr val="tx1"/>
            </a:solidFill>
            <a:round/>
            <a:headEnd/>
            <a:tailEnd/>
          </a:ln>
          <a:effectLst/>
        </p:spPr>
        <p:txBody>
          <a:bodyPr/>
          <a:lstStyle/>
          <a:p>
            <a:endParaRPr lang="en-US"/>
          </a:p>
        </p:txBody>
      </p:sp>
      <p:sp>
        <p:nvSpPr>
          <p:cNvPr id="100368" name="Line 16"/>
          <p:cNvSpPr>
            <a:spLocks noChangeShapeType="1"/>
          </p:cNvSpPr>
          <p:nvPr/>
        </p:nvSpPr>
        <p:spPr bwMode="auto">
          <a:xfrm>
            <a:off x="2771775" y="5300663"/>
            <a:ext cx="0" cy="360362"/>
          </a:xfrm>
          <a:prstGeom prst="line">
            <a:avLst/>
          </a:prstGeom>
          <a:noFill/>
          <a:ln w="9525">
            <a:solidFill>
              <a:schemeClr val="tx1"/>
            </a:solidFill>
            <a:round/>
            <a:headEnd/>
            <a:tailEnd/>
          </a:ln>
          <a:effectLst/>
        </p:spPr>
        <p:txBody>
          <a:bodyPr/>
          <a:lstStyle/>
          <a:p>
            <a:endParaRPr lang="en-US"/>
          </a:p>
        </p:txBody>
      </p:sp>
      <p:sp>
        <p:nvSpPr>
          <p:cNvPr id="20" name="Line 14">
            <a:extLst>
              <a:ext uri="{FF2B5EF4-FFF2-40B4-BE49-F238E27FC236}">
                <a16:creationId xmlns:a16="http://schemas.microsoft.com/office/drawing/2014/main" id="{0691AA47-EC01-184A-B2F3-7912D5A8DDFB}"/>
              </a:ext>
            </a:extLst>
          </p:cNvPr>
          <p:cNvSpPr>
            <a:spLocks noChangeShapeType="1"/>
          </p:cNvSpPr>
          <p:nvPr/>
        </p:nvSpPr>
        <p:spPr bwMode="auto">
          <a:xfrm flipV="1">
            <a:off x="2195735" y="1341438"/>
            <a:ext cx="1" cy="352741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 name="TextBox 1">
            <a:extLst>
              <a:ext uri="{FF2B5EF4-FFF2-40B4-BE49-F238E27FC236}">
                <a16:creationId xmlns:a16="http://schemas.microsoft.com/office/drawing/2014/main" id="{56C6F9D9-28B3-024C-AF27-942FF1C5093A}"/>
              </a:ext>
            </a:extLst>
          </p:cNvPr>
          <p:cNvSpPr txBox="1"/>
          <p:nvPr/>
        </p:nvSpPr>
        <p:spPr>
          <a:xfrm>
            <a:off x="1632863" y="2750241"/>
            <a:ext cx="869149" cy="338554"/>
          </a:xfrm>
          <a:prstGeom prst="rect">
            <a:avLst/>
          </a:prstGeom>
          <a:solidFill>
            <a:schemeClr val="bg1"/>
          </a:solidFill>
        </p:spPr>
        <p:txBody>
          <a:bodyPr wrap="none" rtlCol="0">
            <a:spAutoFit/>
          </a:bodyPr>
          <a:lstStyle/>
          <a:p>
            <a:r>
              <a:rPr lang="en-NL" sz="1600" dirty="0"/>
              <a:t>1000 m</a:t>
            </a:r>
          </a:p>
        </p:txBody>
      </p:sp>
      <p:sp>
        <p:nvSpPr>
          <p:cNvPr id="22" name="TextBox 21">
            <a:extLst>
              <a:ext uri="{FF2B5EF4-FFF2-40B4-BE49-F238E27FC236}">
                <a16:creationId xmlns:a16="http://schemas.microsoft.com/office/drawing/2014/main" id="{DFCDD38D-3394-214D-838E-F2DE252AD144}"/>
              </a:ext>
            </a:extLst>
          </p:cNvPr>
          <p:cNvSpPr txBox="1"/>
          <p:nvPr/>
        </p:nvSpPr>
        <p:spPr>
          <a:xfrm>
            <a:off x="4005827" y="5342510"/>
            <a:ext cx="869149" cy="338554"/>
          </a:xfrm>
          <a:prstGeom prst="rect">
            <a:avLst/>
          </a:prstGeom>
          <a:solidFill>
            <a:schemeClr val="bg1"/>
          </a:solidFill>
        </p:spPr>
        <p:txBody>
          <a:bodyPr wrap="none" rtlCol="0">
            <a:spAutoFit/>
          </a:bodyPr>
          <a:lstStyle/>
          <a:p>
            <a:r>
              <a:rPr lang="en-NL" sz="1600" dirty="0"/>
              <a:t>1000 m</a:t>
            </a:r>
          </a:p>
        </p:txBody>
      </p:sp>
      <p:sp>
        <p:nvSpPr>
          <p:cNvPr id="23" name="TextBox 22">
            <a:extLst>
              <a:ext uri="{FF2B5EF4-FFF2-40B4-BE49-F238E27FC236}">
                <a16:creationId xmlns:a16="http://schemas.microsoft.com/office/drawing/2014/main" id="{798344A0-7D61-E34D-854C-1440A5C37E0A}"/>
              </a:ext>
            </a:extLst>
          </p:cNvPr>
          <p:cNvSpPr txBox="1"/>
          <p:nvPr/>
        </p:nvSpPr>
        <p:spPr>
          <a:xfrm>
            <a:off x="2502012" y="958463"/>
            <a:ext cx="2105513" cy="276999"/>
          </a:xfrm>
          <a:prstGeom prst="rect">
            <a:avLst/>
          </a:prstGeom>
          <a:solidFill>
            <a:schemeClr val="bg1"/>
          </a:solidFill>
        </p:spPr>
        <p:txBody>
          <a:bodyPr wrap="none" rtlCol="0">
            <a:spAutoFit/>
          </a:bodyPr>
          <a:lstStyle/>
          <a:p>
            <a:r>
              <a:rPr lang="en-GB" sz="1200" dirty="0"/>
              <a:t>Well1 (14400 m</a:t>
            </a:r>
            <a:r>
              <a:rPr lang="en-GB" sz="1200" baseline="30000" dirty="0"/>
              <a:t>3</a:t>
            </a:r>
            <a:r>
              <a:rPr lang="en-GB" sz="1200" dirty="0"/>
              <a:t>/d from t=0)</a:t>
            </a:r>
            <a:endParaRPr lang="en-NL" sz="1200" dirty="0"/>
          </a:p>
        </p:txBody>
      </p:sp>
      <p:sp>
        <p:nvSpPr>
          <p:cNvPr id="24" name="TextBox 23">
            <a:extLst>
              <a:ext uri="{FF2B5EF4-FFF2-40B4-BE49-F238E27FC236}">
                <a16:creationId xmlns:a16="http://schemas.microsoft.com/office/drawing/2014/main" id="{94E83A7B-A046-2248-8B4E-6CC65C6444A6}"/>
              </a:ext>
            </a:extLst>
          </p:cNvPr>
          <p:cNvSpPr txBox="1"/>
          <p:nvPr/>
        </p:nvSpPr>
        <p:spPr>
          <a:xfrm>
            <a:off x="6012160" y="982663"/>
            <a:ext cx="2403671" cy="276999"/>
          </a:xfrm>
          <a:prstGeom prst="rect">
            <a:avLst/>
          </a:prstGeom>
          <a:solidFill>
            <a:schemeClr val="bg1"/>
          </a:solidFill>
        </p:spPr>
        <p:txBody>
          <a:bodyPr wrap="none" rtlCol="0">
            <a:spAutoFit/>
          </a:bodyPr>
          <a:lstStyle/>
          <a:p>
            <a:r>
              <a:rPr lang="en-GB" sz="1200" dirty="0"/>
              <a:t>Well2 (14400 m</a:t>
            </a:r>
            <a:r>
              <a:rPr lang="en-GB" sz="1200" baseline="30000" dirty="0"/>
              <a:t>3</a:t>
            </a:r>
            <a:r>
              <a:rPr lang="en-GB" sz="1200" dirty="0"/>
              <a:t>/d from t=365 d)</a:t>
            </a:r>
            <a:endParaRPr lang="en-NL" sz="1200" dirty="0"/>
          </a:p>
        </p:txBody>
      </p:sp>
      <p:sp>
        <p:nvSpPr>
          <p:cNvPr id="25" name="TextBox 24">
            <a:extLst>
              <a:ext uri="{FF2B5EF4-FFF2-40B4-BE49-F238E27FC236}">
                <a16:creationId xmlns:a16="http://schemas.microsoft.com/office/drawing/2014/main" id="{63CBF0CC-3B26-BC4D-A0B7-A74DB26D3204}"/>
              </a:ext>
            </a:extLst>
          </p:cNvPr>
          <p:cNvSpPr txBox="1"/>
          <p:nvPr/>
        </p:nvSpPr>
        <p:spPr>
          <a:xfrm>
            <a:off x="5652120" y="4967187"/>
            <a:ext cx="2403671" cy="276999"/>
          </a:xfrm>
          <a:prstGeom prst="rect">
            <a:avLst/>
          </a:prstGeom>
          <a:solidFill>
            <a:schemeClr val="bg1"/>
          </a:solidFill>
        </p:spPr>
        <p:txBody>
          <a:bodyPr wrap="none" rtlCol="0">
            <a:spAutoFit/>
          </a:bodyPr>
          <a:lstStyle/>
          <a:p>
            <a:r>
              <a:rPr lang="en-GB" sz="1200" dirty="0"/>
              <a:t>Well3 (14400 m</a:t>
            </a:r>
            <a:r>
              <a:rPr lang="en-GB" sz="1200" baseline="30000" dirty="0"/>
              <a:t>3</a:t>
            </a:r>
            <a:r>
              <a:rPr lang="en-GB" sz="1200" dirty="0"/>
              <a:t>/d from t=730 d)</a:t>
            </a:r>
            <a:endParaRPr lang="en-NL" sz="1200" dirty="0"/>
          </a:p>
        </p:txBody>
      </p:sp>
      <p:sp>
        <p:nvSpPr>
          <p:cNvPr id="26" name="TextBox 25">
            <a:extLst>
              <a:ext uri="{FF2B5EF4-FFF2-40B4-BE49-F238E27FC236}">
                <a16:creationId xmlns:a16="http://schemas.microsoft.com/office/drawing/2014/main" id="{0D32C73A-5303-364C-8BD6-81B5B50B566F}"/>
              </a:ext>
            </a:extLst>
          </p:cNvPr>
          <p:cNvSpPr txBox="1"/>
          <p:nvPr/>
        </p:nvSpPr>
        <p:spPr>
          <a:xfrm>
            <a:off x="1088210" y="4987360"/>
            <a:ext cx="2488630" cy="276999"/>
          </a:xfrm>
          <a:prstGeom prst="rect">
            <a:avLst/>
          </a:prstGeom>
          <a:solidFill>
            <a:schemeClr val="bg1"/>
          </a:solidFill>
        </p:spPr>
        <p:txBody>
          <a:bodyPr wrap="none" rtlCol="0">
            <a:spAutoFit/>
          </a:bodyPr>
          <a:lstStyle/>
          <a:p>
            <a:r>
              <a:rPr lang="en-GB" sz="1200" dirty="0"/>
              <a:t>Well4 (14400 m</a:t>
            </a:r>
            <a:r>
              <a:rPr lang="en-GB" sz="1200" baseline="30000" dirty="0"/>
              <a:t>3</a:t>
            </a:r>
            <a:r>
              <a:rPr lang="en-GB" sz="1200" dirty="0"/>
              <a:t>/d from t=1095 d)</a:t>
            </a:r>
            <a:endParaRPr lang="en-NL"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354" name="Picture 2">
            <a:extLst>
              <a:ext uri="{FF2B5EF4-FFF2-40B4-BE49-F238E27FC236}">
                <a16:creationId xmlns:a16="http://schemas.microsoft.com/office/drawing/2014/main" id="{6DFC035F-53A4-2746-83A5-38F4203B3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 y="1988840"/>
            <a:ext cx="9144000" cy="425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E83661-ABCE-824B-BD9C-EBCF168A6CEC}"/>
              </a:ext>
            </a:extLst>
          </p:cNvPr>
          <p:cNvSpPr>
            <a:spLocks noGrp="1"/>
          </p:cNvSpPr>
          <p:nvPr>
            <p:ph type="title"/>
          </p:nvPr>
        </p:nvSpPr>
        <p:spPr/>
        <p:txBody>
          <a:bodyPr/>
          <a:lstStyle/>
          <a:p>
            <a:r>
              <a:rPr lang="en-NL" sz="3200" dirty="0"/>
              <a:t>Drawdown in the center of the square over time</a:t>
            </a:r>
          </a:p>
        </p:txBody>
      </p:sp>
    </p:spTree>
    <p:extLst>
      <p:ext uri="{BB962C8B-B14F-4D97-AF65-F5344CB8AC3E}">
        <p14:creationId xmlns:p14="http://schemas.microsoft.com/office/powerpoint/2010/main" val="400606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378" name="Picture 2">
            <a:extLst>
              <a:ext uri="{FF2B5EF4-FFF2-40B4-BE49-F238E27FC236}">
                <a16:creationId xmlns:a16="http://schemas.microsoft.com/office/drawing/2014/main" id="{4784571B-EB89-664A-A4CC-936DC43FA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79400"/>
            <a:ext cx="8178800" cy="6299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8F9396-DEAC-BD47-925E-77261B7E1AFB}"/>
              </a:ext>
            </a:extLst>
          </p:cNvPr>
          <p:cNvSpPr>
            <a:spLocks noGrp="1"/>
          </p:cNvSpPr>
          <p:nvPr>
            <p:ph type="title"/>
          </p:nvPr>
        </p:nvSpPr>
        <p:spPr>
          <a:xfrm rot="16200000">
            <a:off x="1871700" y="3032956"/>
            <a:ext cx="5760640" cy="648072"/>
          </a:xfrm>
        </p:spPr>
        <p:txBody>
          <a:bodyPr/>
          <a:lstStyle/>
          <a:p>
            <a:r>
              <a:rPr lang="en-NL" sz="2800" dirty="0"/>
              <a:t>Drawdown contours</a:t>
            </a:r>
          </a:p>
        </p:txBody>
      </p:sp>
    </p:spTree>
    <p:extLst>
      <p:ext uri="{BB962C8B-B14F-4D97-AF65-F5344CB8AC3E}">
        <p14:creationId xmlns:p14="http://schemas.microsoft.com/office/powerpoint/2010/main" val="213543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138829-2573-CD48-821E-CAB01EFE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45435"/>
            <a:ext cx="8390706" cy="6712565"/>
          </a:xfrm>
          <a:prstGeom prst="rect">
            <a:avLst/>
          </a:prstGeom>
        </p:spPr>
      </p:pic>
    </p:spTree>
    <p:extLst>
      <p:ext uri="{BB962C8B-B14F-4D97-AF65-F5344CB8AC3E}">
        <p14:creationId xmlns:p14="http://schemas.microsoft.com/office/powerpoint/2010/main" val="405973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4" name="Line 12"/>
          <p:cNvSpPr>
            <a:spLocks noChangeShapeType="1"/>
          </p:cNvSpPr>
          <p:nvPr/>
        </p:nvSpPr>
        <p:spPr bwMode="auto">
          <a:xfrm>
            <a:off x="1042317" y="2179517"/>
            <a:ext cx="288925" cy="0"/>
          </a:xfrm>
          <a:prstGeom prst="line">
            <a:avLst/>
          </a:prstGeom>
          <a:noFill/>
          <a:ln w="9525">
            <a:solidFill>
              <a:schemeClr val="tx1"/>
            </a:solidFill>
            <a:round/>
            <a:headEnd/>
            <a:tailEnd/>
          </a:ln>
          <a:effectLst/>
        </p:spPr>
        <p:txBody>
          <a:bodyPr/>
          <a:lstStyle/>
          <a:p>
            <a:endParaRPr lang="en-US"/>
          </a:p>
        </p:txBody>
      </p:sp>
      <p:sp>
        <p:nvSpPr>
          <p:cNvPr id="100365" name="Line 13"/>
          <p:cNvSpPr>
            <a:spLocks noChangeShapeType="1"/>
          </p:cNvSpPr>
          <p:nvPr/>
        </p:nvSpPr>
        <p:spPr bwMode="auto">
          <a:xfrm>
            <a:off x="1042317" y="5706942"/>
            <a:ext cx="288925" cy="0"/>
          </a:xfrm>
          <a:prstGeom prst="line">
            <a:avLst/>
          </a:prstGeom>
          <a:noFill/>
          <a:ln w="9525">
            <a:solidFill>
              <a:schemeClr val="tx1"/>
            </a:solidFill>
            <a:round/>
            <a:headEnd/>
            <a:tailEnd/>
          </a:ln>
          <a:effectLst/>
        </p:spPr>
        <p:txBody>
          <a:bodyPr/>
          <a:lstStyle/>
          <a:p>
            <a:endParaRPr lang="en-US"/>
          </a:p>
        </p:txBody>
      </p:sp>
      <p:sp>
        <p:nvSpPr>
          <p:cNvPr id="100366" name="Line 14"/>
          <p:cNvSpPr>
            <a:spLocks noChangeShapeType="1"/>
          </p:cNvSpPr>
          <p:nvPr/>
        </p:nvSpPr>
        <p:spPr bwMode="auto">
          <a:xfrm>
            <a:off x="1763067" y="3927056"/>
            <a:ext cx="3529013" cy="0"/>
          </a:xfrm>
          <a:prstGeom prst="line">
            <a:avLst/>
          </a:prstGeom>
          <a:noFill/>
          <a:ln w="9525">
            <a:solidFill>
              <a:schemeClr val="tx1"/>
            </a:solidFill>
            <a:round/>
            <a:headEnd type="none" w="med" len="med"/>
            <a:tailEnd type="stealth" w="lg" len="lg"/>
          </a:ln>
          <a:effectLst/>
        </p:spPr>
        <p:txBody>
          <a:bodyPr/>
          <a:lstStyle/>
          <a:p>
            <a:endParaRPr lang="en-US"/>
          </a:p>
        </p:txBody>
      </p:sp>
      <p:sp>
        <p:nvSpPr>
          <p:cNvPr id="20" name="Line 14">
            <a:extLst>
              <a:ext uri="{FF2B5EF4-FFF2-40B4-BE49-F238E27FC236}">
                <a16:creationId xmlns:a16="http://schemas.microsoft.com/office/drawing/2014/main" id="{0691AA47-EC01-184A-B2F3-7912D5A8DDFB}"/>
              </a:ext>
            </a:extLst>
          </p:cNvPr>
          <p:cNvSpPr>
            <a:spLocks noChangeShapeType="1"/>
          </p:cNvSpPr>
          <p:nvPr/>
        </p:nvSpPr>
        <p:spPr bwMode="auto">
          <a:xfrm flipV="1">
            <a:off x="1187002" y="2179517"/>
            <a:ext cx="1" cy="352741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 name="TextBox 1">
            <a:extLst>
              <a:ext uri="{FF2B5EF4-FFF2-40B4-BE49-F238E27FC236}">
                <a16:creationId xmlns:a16="http://schemas.microsoft.com/office/drawing/2014/main" id="{56C6F9D9-28B3-024C-AF27-942FF1C5093A}"/>
              </a:ext>
            </a:extLst>
          </p:cNvPr>
          <p:cNvSpPr txBox="1"/>
          <p:nvPr/>
        </p:nvSpPr>
        <p:spPr>
          <a:xfrm>
            <a:off x="624130" y="3588320"/>
            <a:ext cx="755335" cy="338554"/>
          </a:xfrm>
          <a:prstGeom prst="rect">
            <a:avLst/>
          </a:prstGeom>
          <a:solidFill>
            <a:schemeClr val="bg1"/>
          </a:solidFill>
        </p:spPr>
        <p:txBody>
          <a:bodyPr wrap="none" rtlCol="0">
            <a:spAutoFit/>
          </a:bodyPr>
          <a:lstStyle/>
          <a:p>
            <a:r>
              <a:rPr lang="en-NL" sz="1600" dirty="0"/>
              <a:t>320 m</a:t>
            </a:r>
          </a:p>
        </p:txBody>
      </p:sp>
      <p:sp>
        <p:nvSpPr>
          <p:cNvPr id="4" name="TextBox 3">
            <a:extLst>
              <a:ext uri="{FF2B5EF4-FFF2-40B4-BE49-F238E27FC236}">
                <a16:creationId xmlns:a16="http://schemas.microsoft.com/office/drawing/2014/main" id="{F20565DB-760A-274A-BD8D-22B81AE73755}"/>
              </a:ext>
            </a:extLst>
          </p:cNvPr>
          <p:cNvSpPr txBox="1"/>
          <p:nvPr/>
        </p:nvSpPr>
        <p:spPr>
          <a:xfrm>
            <a:off x="2333142" y="2124150"/>
            <a:ext cx="5911266" cy="1477328"/>
          </a:xfrm>
          <a:prstGeom prst="rect">
            <a:avLst/>
          </a:prstGeom>
          <a:noFill/>
        </p:spPr>
        <p:txBody>
          <a:bodyPr wrap="square" rtlCol="0">
            <a:spAutoFit/>
          </a:bodyPr>
          <a:lstStyle/>
          <a:p>
            <a:r>
              <a:rPr lang="en-NL" i="1" dirty="0"/>
              <a:t>Aquifer:  kD = 600 m</a:t>
            </a:r>
            <a:r>
              <a:rPr lang="en-NL" i="1" baseline="30000" dirty="0"/>
              <a:t>2</a:t>
            </a:r>
            <a:r>
              <a:rPr lang="en-NL" i="1" dirty="0"/>
              <a:t>/d, Sy = 0.22, c= 200 d</a:t>
            </a:r>
          </a:p>
          <a:p>
            <a:endParaRPr lang="en-NL" i="1" dirty="0"/>
          </a:p>
          <a:p>
            <a:r>
              <a:rPr lang="en-NL" i="1" dirty="0"/>
              <a:t>Show the head development a long the x-axis</a:t>
            </a:r>
          </a:p>
          <a:p>
            <a:pPr marL="342900" indent="-342900">
              <a:buFont typeface="+mj-lt"/>
              <a:buAutoNum type="arabicPeriod"/>
            </a:pPr>
            <a:r>
              <a:rPr lang="en-NL" i="1" dirty="0"/>
              <a:t>For the Theis situation (c = inifnite)</a:t>
            </a:r>
          </a:p>
          <a:p>
            <a:pPr marL="342900" indent="-342900">
              <a:buFont typeface="+mj-lt"/>
              <a:buAutoNum type="arabicPeriod"/>
            </a:pPr>
            <a:r>
              <a:rPr lang="en-NL" i="1" dirty="0"/>
              <a:t>For the Hantush situaiton (c = 200 d)</a:t>
            </a:r>
          </a:p>
        </p:txBody>
      </p:sp>
      <p:sp>
        <p:nvSpPr>
          <p:cNvPr id="5" name="Title 4">
            <a:extLst>
              <a:ext uri="{FF2B5EF4-FFF2-40B4-BE49-F238E27FC236}">
                <a16:creationId xmlns:a16="http://schemas.microsoft.com/office/drawing/2014/main" id="{43273D32-C98B-6E4D-A1BC-D93C8C4BA9D5}"/>
              </a:ext>
            </a:extLst>
          </p:cNvPr>
          <p:cNvSpPr>
            <a:spLocks noGrp="1"/>
          </p:cNvSpPr>
          <p:nvPr>
            <p:ph type="title"/>
          </p:nvPr>
        </p:nvSpPr>
        <p:spPr/>
        <p:txBody>
          <a:bodyPr/>
          <a:lstStyle/>
          <a:p>
            <a:r>
              <a:rPr lang="en-NL" sz="3200" dirty="0"/>
              <a:t>Exercise, compare Theis and Hantush with multiple wells</a:t>
            </a:r>
          </a:p>
        </p:txBody>
      </p:sp>
      <p:sp>
        <p:nvSpPr>
          <p:cNvPr id="6" name="TextBox 5">
            <a:extLst>
              <a:ext uri="{FF2B5EF4-FFF2-40B4-BE49-F238E27FC236}">
                <a16:creationId xmlns:a16="http://schemas.microsoft.com/office/drawing/2014/main" id="{159426C3-FB90-2D45-8FFB-75649C4FB442}"/>
              </a:ext>
            </a:extLst>
          </p:cNvPr>
          <p:cNvSpPr txBox="1"/>
          <p:nvPr/>
        </p:nvSpPr>
        <p:spPr>
          <a:xfrm>
            <a:off x="2353224" y="4886778"/>
            <a:ext cx="4814138" cy="646331"/>
          </a:xfrm>
          <a:prstGeom prst="rect">
            <a:avLst/>
          </a:prstGeom>
          <a:noFill/>
        </p:spPr>
        <p:txBody>
          <a:bodyPr wrap="none" rtlCol="0">
            <a:spAutoFit/>
          </a:bodyPr>
          <a:lstStyle/>
          <a:p>
            <a:r>
              <a:rPr lang="en-NL" dirty="0"/>
              <a:t>Compare the development over time both the</a:t>
            </a:r>
          </a:p>
          <a:p>
            <a:r>
              <a:rPr lang="en-NL" dirty="0"/>
              <a:t>Theis and the Hantush situations.</a:t>
            </a:r>
          </a:p>
        </p:txBody>
      </p:sp>
      <p:sp>
        <p:nvSpPr>
          <p:cNvPr id="7" name="TextBox 6">
            <a:extLst>
              <a:ext uri="{FF2B5EF4-FFF2-40B4-BE49-F238E27FC236}">
                <a16:creationId xmlns:a16="http://schemas.microsoft.com/office/drawing/2014/main" id="{2176B747-88F0-1442-AFF1-0CF5B58B8812}"/>
              </a:ext>
            </a:extLst>
          </p:cNvPr>
          <p:cNvSpPr txBox="1"/>
          <p:nvPr/>
        </p:nvSpPr>
        <p:spPr>
          <a:xfrm>
            <a:off x="4355976" y="3573016"/>
            <a:ext cx="787395" cy="369332"/>
          </a:xfrm>
          <a:prstGeom prst="rect">
            <a:avLst/>
          </a:prstGeom>
          <a:noFill/>
        </p:spPr>
        <p:txBody>
          <a:bodyPr wrap="none" rtlCol="0">
            <a:spAutoFit/>
          </a:bodyPr>
          <a:lstStyle/>
          <a:p>
            <a:r>
              <a:rPr lang="en-GB" i="1" dirty="0"/>
              <a:t>x</a:t>
            </a:r>
            <a:r>
              <a:rPr lang="en-NL" dirty="0"/>
              <a:t>-axis</a:t>
            </a:r>
          </a:p>
        </p:txBody>
      </p:sp>
      <p:grpSp>
        <p:nvGrpSpPr>
          <p:cNvPr id="8" name="Group 7">
            <a:extLst>
              <a:ext uri="{FF2B5EF4-FFF2-40B4-BE49-F238E27FC236}">
                <a16:creationId xmlns:a16="http://schemas.microsoft.com/office/drawing/2014/main" id="{2A2F72C0-04CC-7B4B-96CB-C67BD3ECDCB0}"/>
              </a:ext>
            </a:extLst>
          </p:cNvPr>
          <p:cNvGrpSpPr/>
          <p:nvPr/>
        </p:nvGrpSpPr>
        <p:grpSpPr>
          <a:xfrm>
            <a:off x="1614358" y="2191296"/>
            <a:ext cx="148704" cy="3527416"/>
            <a:chOff x="1637964" y="1046055"/>
            <a:chExt cx="183348" cy="4759209"/>
          </a:xfrm>
        </p:grpSpPr>
        <p:sp>
          <p:nvSpPr>
            <p:cNvPr id="100357" name="Oval 5"/>
            <p:cNvSpPr>
              <a:spLocks noChangeArrowheads="1"/>
            </p:cNvSpPr>
            <p:nvPr/>
          </p:nvSpPr>
          <p:spPr bwMode="auto">
            <a:xfrm>
              <a:off x="1637965" y="4420221"/>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59" name="Oval 7"/>
            <p:cNvSpPr>
              <a:spLocks noChangeArrowheads="1"/>
            </p:cNvSpPr>
            <p:nvPr/>
          </p:nvSpPr>
          <p:spPr bwMode="auto">
            <a:xfrm>
              <a:off x="1637964" y="3270498"/>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60" name="Oval 8"/>
            <p:cNvSpPr>
              <a:spLocks noChangeArrowheads="1"/>
            </p:cNvSpPr>
            <p:nvPr/>
          </p:nvSpPr>
          <p:spPr bwMode="auto">
            <a:xfrm>
              <a:off x="1637965" y="2120777"/>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9" name="Oval 6">
              <a:extLst>
                <a:ext uri="{FF2B5EF4-FFF2-40B4-BE49-F238E27FC236}">
                  <a16:creationId xmlns:a16="http://schemas.microsoft.com/office/drawing/2014/main" id="{75A2266B-1E67-AE46-A482-38607E85CDCA}"/>
                </a:ext>
              </a:extLst>
            </p:cNvPr>
            <p:cNvSpPr>
              <a:spLocks noChangeArrowheads="1"/>
            </p:cNvSpPr>
            <p:nvPr/>
          </p:nvSpPr>
          <p:spPr bwMode="auto">
            <a:xfrm>
              <a:off x="1637964" y="5598382"/>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27" name="Oval 8">
              <a:extLst>
                <a:ext uri="{FF2B5EF4-FFF2-40B4-BE49-F238E27FC236}">
                  <a16:creationId xmlns:a16="http://schemas.microsoft.com/office/drawing/2014/main" id="{5E12EC5E-3553-FA46-8C9E-C25D69953CB6}"/>
                </a:ext>
              </a:extLst>
            </p:cNvPr>
            <p:cNvSpPr>
              <a:spLocks noChangeArrowheads="1"/>
            </p:cNvSpPr>
            <p:nvPr/>
          </p:nvSpPr>
          <p:spPr bwMode="auto">
            <a:xfrm>
              <a:off x="1637964" y="1046055"/>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grpSp>
      <p:sp>
        <p:nvSpPr>
          <p:cNvPr id="9" name="TextBox 8">
            <a:extLst>
              <a:ext uri="{FF2B5EF4-FFF2-40B4-BE49-F238E27FC236}">
                <a16:creationId xmlns:a16="http://schemas.microsoft.com/office/drawing/2014/main" id="{3212D1B3-8778-B944-91E9-94B4621B9A20}"/>
              </a:ext>
            </a:extLst>
          </p:cNvPr>
          <p:cNvSpPr txBox="1"/>
          <p:nvPr/>
        </p:nvSpPr>
        <p:spPr>
          <a:xfrm>
            <a:off x="1042317" y="1630541"/>
            <a:ext cx="7173759" cy="646331"/>
          </a:xfrm>
          <a:prstGeom prst="rect">
            <a:avLst/>
          </a:prstGeom>
          <a:noFill/>
        </p:spPr>
        <p:txBody>
          <a:bodyPr wrap="none" rtlCol="0">
            <a:spAutoFit/>
          </a:bodyPr>
          <a:lstStyle/>
          <a:p>
            <a:r>
              <a:rPr lang="en-NL" dirty="0"/>
              <a:t>Consider 5 wells 80 m apart start extracting Q=240 m3/d each at </a:t>
            </a:r>
            <a:r>
              <a:rPr lang="en-NL" i="1" dirty="0"/>
              <a:t>t=0</a:t>
            </a:r>
          </a:p>
          <a:p>
            <a:endParaRPr lang="en-NL" dirty="0"/>
          </a:p>
        </p:txBody>
      </p:sp>
    </p:spTree>
    <p:extLst>
      <p:ext uri="{BB962C8B-B14F-4D97-AF65-F5344CB8AC3E}">
        <p14:creationId xmlns:p14="http://schemas.microsoft.com/office/powerpoint/2010/main" val="569936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ient_Theis_animation" descr="Transient_Theis_animation">
            <a:hlinkClick r:id="" action="ppaction://media"/>
            <a:extLst>
              <a:ext uri="{FF2B5EF4-FFF2-40B4-BE49-F238E27FC236}">
                <a16:creationId xmlns:a16="http://schemas.microsoft.com/office/drawing/2014/main" id="{446CFEE8-66D2-FF49-890F-4FFA525916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4763"/>
            <a:ext cx="9144000" cy="6096000"/>
          </a:xfrm>
          <a:prstGeom prst="rect">
            <a:avLst/>
          </a:prstGeom>
        </p:spPr>
      </p:pic>
      <p:sp>
        <p:nvSpPr>
          <p:cNvPr id="3" name="TextBox 2">
            <a:extLst>
              <a:ext uri="{FF2B5EF4-FFF2-40B4-BE49-F238E27FC236}">
                <a16:creationId xmlns:a16="http://schemas.microsoft.com/office/drawing/2014/main" id="{5E7C88DB-4D5C-E74F-AFBB-D1EFC34739A4}"/>
              </a:ext>
            </a:extLst>
          </p:cNvPr>
          <p:cNvSpPr txBox="1"/>
          <p:nvPr/>
        </p:nvSpPr>
        <p:spPr>
          <a:xfrm>
            <a:off x="3779912" y="2132856"/>
            <a:ext cx="3528392" cy="646331"/>
          </a:xfrm>
          <a:prstGeom prst="rect">
            <a:avLst/>
          </a:prstGeom>
          <a:noFill/>
        </p:spPr>
        <p:txBody>
          <a:bodyPr wrap="square" rtlCol="0">
            <a:spAutoFit/>
          </a:bodyPr>
          <a:lstStyle/>
          <a:p>
            <a:r>
              <a:rPr lang="en-NL" dirty="0"/>
              <a:t>Animation may not be visible in pdf, see original powerpoint</a:t>
            </a:r>
          </a:p>
        </p:txBody>
      </p:sp>
    </p:spTree>
    <p:extLst>
      <p:ext uri="{BB962C8B-B14F-4D97-AF65-F5344CB8AC3E}">
        <p14:creationId xmlns:p14="http://schemas.microsoft.com/office/powerpoint/2010/main" val="310630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Natwargat%20Indai%20WaterWell%20NRC030621">
            <a:extLst>
              <a:ext uri="{FF2B5EF4-FFF2-40B4-BE49-F238E27FC236}">
                <a16:creationId xmlns:a16="http://schemas.microsoft.com/office/drawing/2014/main" id="{C2B0B6CF-DF4C-8049-BF5E-5F110C207DD3}"/>
              </a:ext>
            </a:extLst>
          </p:cNvPr>
          <p:cNvPicPr>
            <a:picLocks noChangeAspect="1" noChangeArrowheads="1"/>
          </p:cNvPicPr>
          <p:nvPr/>
        </p:nvPicPr>
        <p:blipFill>
          <a:blip r:embed="rId2" cstate="print"/>
          <a:srcRect/>
          <a:stretch>
            <a:fillRect/>
          </a:stretch>
        </p:blipFill>
        <p:spPr bwMode="auto">
          <a:xfrm>
            <a:off x="0" y="5556"/>
            <a:ext cx="9144000" cy="6846887"/>
          </a:xfrm>
          <a:prstGeom prst="rect">
            <a:avLst/>
          </a:prstGeom>
          <a:noFill/>
          <a:ln w="9525">
            <a:noFill/>
            <a:miter lim="800000"/>
            <a:headEnd/>
            <a:tailEnd/>
          </a:ln>
        </p:spPr>
      </p:pic>
    </p:spTree>
    <p:extLst>
      <p:ext uri="{BB962C8B-B14F-4D97-AF65-F5344CB8AC3E}">
        <p14:creationId xmlns:p14="http://schemas.microsoft.com/office/powerpoint/2010/main" val="419194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ient_Hantush_animation" descr="Transient_Hantush_animation">
            <a:hlinkClick r:id="" action="ppaction://media"/>
            <a:extLst>
              <a:ext uri="{FF2B5EF4-FFF2-40B4-BE49-F238E27FC236}">
                <a16:creationId xmlns:a16="http://schemas.microsoft.com/office/drawing/2014/main" id="{FDAA7FDA-D9BD-B349-AADC-8299DC8432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4763"/>
            <a:ext cx="9144000" cy="6096000"/>
          </a:xfrm>
          <a:prstGeom prst="rect">
            <a:avLst/>
          </a:prstGeom>
        </p:spPr>
      </p:pic>
      <p:sp>
        <p:nvSpPr>
          <p:cNvPr id="3" name="TextBox 2">
            <a:extLst>
              <a:ext uri="{FF2B5EF4-FFF2-40B4-BE49-F238E27FC236}">
                <a16:creationId xmlns:a16="http://schemas.microsoft.com/office/drawing/2014/main" id="{416F617D-B6EC-ED46-9BD2-784E07791268}"/>
              </a:ext>
            </a:extLst>
          </p:cNvPr>
          <p:cNvSpPr txBox="1"/>
          <p:nvPr/>
        </p:nvSpPr>
        <p:spPr>
          <a:xfrm>
            <a:off x="3779912" y="2132856"/>
            <a:ext cx="3528392" cy="646331"/>
          </a:xfrm>
          <a:prstGeom prst="rect">
            <a:avLst/>
          </a:prstGeom>
          <a:noFill/>
        </p:spPr>
        <p:txBody>
          <a:bodyPr wrap="square" rtlCol="0">
            <a:spAutoFit/>
          </a:bodyPr>
          <a:lstStyle/>
          <a:p>
            <a:r>
              <a:rPr lang="en-NL" dirty="0"/>
              <a:t>Animation may not be visible in pdf, see original powerpoint</a:t>
            </a:r>
          </a:p>
        </p:txBody>
      </p:sp>
    </p:spTree>
    <p:extLst>
      <p:ext uri="{BB962C8B-B14F-4D97-AF65-F5344CB8AC3E}">
        <p14:creationId xmlns:p14="http://schemas.microsoft.com/office/powerpoint/2010/main" val="117035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CF92-858C-BD4C-B979-14548FAD9DAF}"/>
              </a:ext>
            </a:extLst>
          </p:cNvPr>
          <p:cNvSpPr>
            <a:spLocks noGrp="1"/>
          </p:cNvSpPr>
          <p:nvPr>
            <p:ph type="title"/>
          </p:nvPr>
        </p:nvSpPr>
        <p:spPr/>
        <p:txBody>
          <a:bodyPr/>
          <a:lstStyle/>
          <a:p>
            <a:r>
              <a:rPr lang="en-NL" sz="3200" dirty="0"/>
              <a:t>Type curves for the Theis and</a:t>
            </a:r>
            <a:br>
              <a:rPr lang="en-NL" sz="3200" dirty="0"/>
            </a:br>
            <a:r>
              <a:rPr lang="en-NL" sz="3200" dirty="0"/>
              <a:t>Hantush Well functions (double log axes)</a:t>
            </a:r>
          </a:p>
        </p:txBody>
      </p:sp>
      <p:pic>
        <p:nvPicPr>
          <p:cNvPr id="5" name="Picture 4" descr="Line chart&#10;&#10;Description automatically generated">
            <a:extLst>
              <a:ext uri="{FF2B5EF4-FFF2-40B4-BE49-F238E27FC236}">
                <a16:creationId xmlns:a16="http://schemas.microsoft.com/office/drawing/2014/main" id="{EB25C7B0-A349-CA40-8B63-46B014E8B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59" y="1444532"/>
            <a:ext cx="7934809" cy="5413468"/>
          </a:xfrm>
          <a:prstGeom prst="rect">
            <a:avLst/>
          </a:prstGeom>
        </p:spPr>
      </p:pic>
      <p:pic>
        <p:nvPicPr>
          <p:cNvPr id="6" name="Picture 5">
            <a:extLst>
              <a:ext uri="{FF2B5EF4-FFF2-40B4-BE49-F238E27FC236}">
                <a16:creationId xmlns:a16="http://schemas.microsoft.com/office/drawing/2014/main" id="{BCC63B09-27D6-DE4A-B979-26A1C5CEBE03}"/>
              </a:ext>
            </a:extLst>
          </p:cNvPr>
          <p:cNvPicPr>
            <a:picLocks noChangeAspect="1"/>
          </p:cNvPicPr>
          <p:nvPr/>
        </p:nvPicPr>
        <p:blipFill>
          <a:blip r:embed="rId4"/>
          <a:stretch>
            <a:fillRect/>
          </a:stretch>
        </p:blipFill>
        <p:spPr>
          <a:xfrm>
            <a:off x="5868144" y="3446060"/>
            <a:ext cx="850900" cy="266700"/>
          </a:xfrm>
          <a:prstGeom prst="rect">
            <a:avLst/>
          </a:prstGeom>
          <a:solidFill>
            <a:schemeClr val="bg1"/>
          </a:solidFill>
        </p:spPr>
      </p:pic>
      <p:pic>
        <p:nvPicPr>
          <p:cNvPr id="7" name="Picture 6">
            <a:extLst>
              <a:ext uri="{FF2B5EF4-FFF2-40B4-BE49-F238E27FC236}">
                <a16:creationId xmlns:a16="http://schemas.microsoft.com/office/drawing/2014/main" id="{104E08E3-22FD-D448-A493-EBBDF62671FA}"/>
              </a:ext>
            </a:extLst>
          </p:cNvPr>
          <p:cNvPicPr>
            <a:picLocks noChangeAspect="1"/>
          </p:cNvPicPr>
          <p:nvPr/>
        </p:nvPicPr>
        <p:blipFill>
          <a:blip r:embed="rId5"/>
          <a:stretch>
            <a:fillRect/>
          </a:stretch>
        </p:blipFill>
        <p:spPr>
          <a:xfrm>
            <a:off x="6278359" y="2781488"/>
            <a:ext cx="1054100" cy="266700"/>
          </a:xfrm>
          <a:prstGeom prst="rect">
            <a:avLst/>
          </a:prstGeom>
          <a:solidFill>
            <a:schemeClr val="bg1"/>
          </a:solidFill>
        </p:spPr>
      </p:pic>
      <p:pic>
        <p:nvPicPr>
          <p:cNvPr id="8" name="Picture 7">
            <a:extLst>
              <a:ext uri="{FF2B5EF4-FFF2-40B4-BE49-F238E27FC236}">
                <a16:creationId xmlns:a16="http://schemas.microsoft.com/office/drawing/2014/main" id="{E015DBD7-D15E-B840-A31A-0A1C08D8CADE}"/>
              </a:ext>
            </a:extLst>
          </p:cNvPr>
          <p:cNvPicPr>
            <a:picLocks noChangeAspect="1"/>
          </p:cNvPicPr>
          <p:nvPr/>
        </p:nvPicPr>
        <p:blipFill>
          <a:blip r:embed="rId6"/>
          <a:stretch>
            <a:fillRect/>
          </a:stretch>
        </p:blipFill>
        <p:spPr>
          <a:xfrm>
            <a:off x="6588224" y="2442378"/>
            <a:ext cx="1041400" cy="266700"/>
          </a:xfrm>
          <a:prstGeom prst="rect">
            <a:avLst/>
          </a:prstGeom>
          <a:solidFill>
            <a:schemeClr val="bg1"/>
          </a:solidFill>
        </p:spPr>
      </p:pic>
      <p:sp>
        <p:nvSpPr>
          <p:cNvPr id="9" name="Rounded Rectangular Callout 8">
            <a:extLst>
              <a:ext uri="{FF2B5EF4-FFF2-40B4-BE49-F238E27FC236}">
                <a16:creationId xmlns:a16="http://schemas.microsoft.com/office/drawing/2014/main" id="{3F3CA156-F857-1347-80F8-65829C073D72}"/>
              </a:ext>
            </a:extLst>
          </p:cNvPr>
          <p:cNvSpPr/>
          <p:nvPr/>
        </p:nvSpPr>
        <p:spPr>
          <a:xfrm>
            <a:off x="3440382" y="1843896"/>
            <a:ext cx="1152128" cy="432976"/>
          </a:xfrm>
          <a:prstGeom prst="wedgeRoundRectCallout">
            <a:avLst>
              <a:gd name="adj1" fmla="val 68010"/>
              <a:gd name="adj2" fmla="val 10978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a:t>
            </a:r>
          </a:p>
        </p:txBody>
      </p:sp>
      <p:sp>
        <p:nvSpPr>
          <p:cNvPr id="11" name="Rounded Rectangular Callout 10">
            <a:extLst>
              <a:ext uri="{FF2B5EF4-FFF2-40B4-BE49-F238E27FC236}">
                <a16:creationId xmlns:a16="http://schemas.microsoft.com/office/drawing/2014/main" id="{C04B0381-B119-1141-AF28-3AB6ECC0F3E1}"/>
              </a:ext>
            </a:extLst>
          </p:cNvPr>
          <p:cNvSpPr/>
          <p:nvPr/>
        </p:nvSpPr>
        <p:spPr>
          <a:xfrm>
            <a:off x="5566915" y="4941168"/>
            <a:ext cx="1765543" cy="773120"/>
          </a:xfrm>
          <a:prstGeom prst="wedgeRoundRectCallout">
            <a:avLst>
              <a:gd name="adj1" fmla="val -89683"/>
              <a:gd name="adj2" fmla="val 15527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Notice the use of 1/u</a:t>
            </a:r>
          </a:p>
        </p:txBody>
      </p:sp>
    </p:spTree>
    <p:extLst>
      <p:ext uri="{BB962C8B-B14F-4D97-AF65-F5344CB8AC3E}">
        <p14:creationId xmlns:p14="http://schemas.microsoft.com/office/powerpoint/2010/main" val="479823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F9D6D8A2-B049-534F-9136-555D8165D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298" y="1559177"/>
            <a:ext cx="7551118" cy="5264149"/>
          </a:xfrm>
          <a:prstGeom prst="rect">
            <a:avLst/>
          </a:prstGeom>
        </p:spPr>
      </p:pic>
      <p:sp>
        <p:nvSpPr>
          <p:cNvPr id="2" name="Title 1">
            <a:extLst>
              <a:ext uri="{FF2B5EF4-FFF2-40B4-BE49-F238E27FC236}">
                <a16:creationId xmlns:a16="http://schemas.microsoft.com/office/drawing/2014/main" id="{267ACF92-858C-BD4C-B979-14548FAD9DAF}"/>
              </a:ext>
            </a:extLst>
          </p:cNvPr>
          <p:cNvSpPr>
            <a:spLocks noGrp="1"/>
          </p:cNvSpPr>
          <p:nvPr>
            <p:ph type="title"/>
          </p:nvPr>
        </p:nvSpPr>
        <p:spPr/>
        <p:txBody>
          <a:bodyPr/>
          <a:lstStyle/>
          <a:p>
            <a:r>
              <a:rPr lang="en-NL" sz="3200" dirty="0"/>
              <a:t>Type curves for the Theis and</a:t>
            </a:r>
            <a:br>
              <a:rPr lang="en-NL" sz="3200" dirty="0"/>
            </a:br>
            <a:r>
              <a:rPr lang="en-NL" sz="3200" dirty="0"/>
              <a:t>Hantush Well, halflog </a:t>
            </a:r>
            <a:r>
              <a:rPr lang="en-NL" sz="3200" i="1" dirty="0"/>
              <a:t>1/u</a:t>
            </a:r>
            <a:r>
              <a:rPr lang="en-NL" sz="3200" dirty="0"/>
              <a:t> axis</a:t>
            </a:r>
          </a:p>
        </p:txBody>
      </p:sp>
      <p:pic>
        <p:nvPicPr>
          <p:cNvPr id="6" name="Picture 5">
            <a:extLst>
              <a:ext uri="{FF2B5EF4-FFF2-40B4-BE49-F238E27FC236}">
                <a16:creationId xmlns:a16="http://schemas.microsoft.com/office/drawing/2014/main" id="{BCC63B09-27D6-DE4A-B979-26A1C5CEBE03}"/>
              </a:ext>
            </a:extLst>
          </p:cNvPr>
          <p:cNvPicPr>
            <a:picLocks noChangeAspect="1"/>
          </p:cNvPicPr>
          <p:nvPr/>
        </p:nvPicPr>
        <p:blipFill>
          <a:blip r:embed="rId3"/>
          <a:stretch>
            <a:fillRect/>
          </a:stretch>
        </p:blipFill>
        <p:spPr>
          <a:xfrm>
            <a:off x="6053575" y="2064445"/>
            <a:ext cx="850900" cy="266700"/>
          </a:xfrm>
          <a:prstGeom prst="rect">
            <a:avLst/>
          </a:prstGeom>
          <a:solidFill>
            <a:schemeClr val="bg1"/>
          </a:solidFill>
        </p:spPr>
      </p:pic>
      <p:pic>
        <p:nvPicPr>
          <p:cNvPr id="7" name="Picture 6">
            <a:extLst>
              <a:ext uri="{FF2B5EF4-FFF2-40B4-BE49-F238E27FC236}">
                <a16:creationId xmlns:a16="http://schemas.microsoft.com/office/drawing/2014/main" id="{104E08E3-22FD-D448-A493-EBBDF62671FA}"/>
              </a:ext>
            </a:extLst>
          </p:cNvPr>
          <p:cNvPicPr>
            <a:picLocks noChangeAspect="1"/>
          </p:cNvPicPr>
          <p:nvPr/>
        </p:nvPicPr>
        <p:blipFill>
          <a:blip r:embed="rId4"/>
          <a:stretch>
            <a:fillRect/>
          </a:stretch>
        </p:blipFill>
        <p:spPr>
          <a:xfrm>
            <a:off x="6300192" y="2871573"/>
            <a:ext cx="1054100" cy="266700"/>
          </a:xfrm>
          <a:prstGeom prst="rect">
            <a:avLst/>
          </a:prstGeom>
          <a:solidFill>
            <a:schemeClr val="bg1"/>
          </a:solidFill>
        </p:spPr>
      </p:pic>
      <p:pic>
        <p:nvPicPr>
          <p:cNvPr id="8" name="Picture 7">
            <a:extLst>
              <a:ext uri="{FF2B5EF4-FFF2-40B4-BE49-F238E27FC236}">
                <a16:creationId xmlns:a16="http://schemas.microsoft.com/office/drawing/2014/main" id="{E015DBD7-D15E-B840-A31A-0A1C08D8CADE}"/>
              </a:ext>
            </a:extLst>
          </p:cNvPr>
          <p:cNvPicPr>
            <a:picLocks noChangeAspect="1"/>
          </p:cNvPicPr>
          <p:nvPr/>
        </p:nvPicPr>
        <p:blipFill>
          <a:blip r:embed="rId5"/>
          <a:stretch>
            <a:fillRect/>
          </a:stretch>
        </p:blipFill>
        <p:spPr>
          <a:xfrm>
            <a:off x="6383775" y="3867338"/>
            <a:ext cx="1041400" cy="266700"/>
          </a:xfrm>
          <a:prstGeom prst="rect">
            <a:avLst/>
          </a:prstGeom>
          <a:solidFill>
            <a:schemeClr val="bg1"/>
          </a:solidFill>
        </p:spPr>
      </p:pic>
      <p:sp>
        <p:nvSpPr>
          <p:cNvPr id="9" name="Rounded Rectangular Callout 8">
            <a:extLst>
              <a:ext uri="{FF2B5EF4-FFF2-40B4-BE49-F238E27FC236}">
                <a16:creationId xmlns:a16="http://schemas.microsoft.com/office/drawing/2014/main" id="{3F3CA156-F857-1347-80F8-65829C073D72}"/>
              </a:ext>
            </a:extLst>
          </p:cNvPr>
          <p:cNvSpPr/>
          <p:nvPr/>
        </p:nvSpPr>
        <p:spPr>
          <a:xfrm>
            <a:off x="4139952" y="5733256"/>
            <a:ext cx="1152128" cy="432976"/>
          </a:xfrm>
          <a:prstGeom prst="wedgeRoundRectCallout">
            <a:avLst>
              <a:gd name="adj1" fmla="val 142638"/>
              <a:gd name="adj2" fmla="val 5762"/>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a:t>
            </a:r>
          </a:p>
        </p:txBody>
      </p:sp>
      <p:pic>
        <p:nvPicPr>
          <p:cNvPr id="10" name="Picture 9">
            <a:extLst>
              <a:ext uri="{FF2B5EF4-FFF2-40B4-BE49-F238E27FC236}">
                <a16:creationId xmlns:a16="http://schemas.microsoft.com/office/drawing/2014/main" id="{FC42BA08-8EF4-AD49-9356-7DA8D9067EA7}"/>
              </a:ext>
            </a:extLst>
          </p:cNvPr>
          <p:cNvPicPr>
            <a:picLocks noChangeAspect="1"/>
          </p:cNvPicPr>
          <p:nvPr/>
        </p:nvPicPr>
        <p:blipFill>
          <a:blip r:embed="rId6"/>
          <a:stretch>
            <a:fillRect/>
          </a:stretch>
        </p:blipFill>
        <p:spPr>
          <a:xfrm>
            <a:off x="6479025" y="4890492"/>
            <a:ext cx="1181100" cy="266700"/>
          </a:xfrm>
          <a:prstGeom prst="rect">
            <a:avLst/>
          </a:prstGeom>
          <a:solidFill>
            <a:schemeClr val="bg1"/>
          </a:solidFill>
        </p:spPr>
      </p:pic>
      <p:pic>
        <p:nvPicPr>
          <p:cNvPr id="11" name="Picture 10">
            <a:extLst>
              <a:ext uri="{FF2B5EF4-FFF2-40B4-BE49-F238E27FC236}">
                <a16:creationId xmlns:a16="http://schemas.microsoft.com/office/drawing/2014/main" id="{F305CFB0-BCFB-0D43-A158-F0055AB8C6B3}"/>
              </a:ext>
            </a:extLst>
          </p:cNvPr>
          <p:cNvPicPr>
            <a:picLocks noChangeAspect="1"/>
          </p:cNvPicPr>
          <p:nvPr/>
        </p:nvPicPr>
        <p:blipFill>
          <a:blip r:embed="rId7"/>
          <a:stretch>
            <a:fillRect/>
          </a:stretch>
        </p:blipFill>
        <p:spPr>
          <a:xfrm>
            <a:off x="7069575" y="5888188"/>
            <a:ext cx="1168400" cy="266700"/>
          </a:xfrm>
          <a:prstGeom prst="rect">
            <a:avLst/>
          </a:prstGeom>
          <a:solidFill>
            <a:schemeClr val="bg1">
              <a:alpha val="49000"/>
            </a:schemeClr>
          </a:solidFill>
        </p:spPr>
      </p:pic>
      <p:sp>
        <p:nvSpPr>
          <p:cNvPr id="12" name="Rounded Rectangular Callout 11">
            <a:extLst>
              <a:ext uri="{FF2B5EF4-FFF2-40B4-BE49-F238E27FC236}">
                <a16:creationId xmlns:a16="http://schemas.microsoft.com/office/drawing/2014/main" id="{08CBA6AB-371A-F14B-8132-23D0E75E874C}"/>
              </a:ext>
            </a:extLst>
          </p:cNvPr>
          <p:cNvSpPr/>
          <p:nvPr/>
        </p:nvSpPr>
        <p:spPr>
          <a:xfrm>
            <a:off x="1513073" y="3948098"/>
            <a:ext cx="2194831" cy="489014"/>
          </a:xfrm>
          <a:prstGeom prst="wedgeRoundRectCallout">
            <a:avLst>
              <a:gd name="adj1" fmla="val 89411"/>
              <a:gd name="adj2" fmla="val -50055"/>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Inflection points</a:t>
            </a:r>
          </a:p>
        </p:txBody>
      </p:sp>
      <p:sp>
        <p:nvSpPr>
          <p:cNvPr id="13" name="Rounded Rectangular Callout 12">
            <a:extLst>
              <a:ext uri="{FF2B5EF4-FFF2-40B4-BE49-F238E27FC236}">
                <a16:creationId xmlns:a16="http://schemas.microsoft.com/office/drawing/2014/main" id="{FA538143-D223-114D-8402-659D331F4011}"/>
              </a:ext>
            </a:extLst>
          </p:cNvPr>
          <p:cNvSpPr/>
          <p:nvPr/>
        </p:nvSpPr>
        <p:spPr>
          <a:xfrm>
            <a:off x="1475656" y="3946744"/>
            <a:ext cx="2205103" cy="489014"/>
          </a:xfrm>
          <a:prstGeom prst="wedgeRoundRectCallout">
            <a:avLst>
              <a:gd name="adj1" fmla="val 50419"/>
              <a:gd name="adj2" fmla="val -245416"/>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Inflection points</a:t>
            </a:r>
          </a:p>
        </p:txBody>
      </p:sp>
      <p:sp>
        <p:nvSpPr>
          <p:cNvPr id="14" name="Rounded Rectangular Callout 13">
            <a:extLst>
              <a:ext uri="{FF2B5EF4-FFF2-40B4-BE49-F238E27FC236}">
                <a16:creationId xmlns:a16="http://schemas.microsoft.com/office/drawing/2014/main" id="{ED03BCAB-024A-6C41-B6E6-7B9C7EAE3074}"/>
              </a:ext>
            </a:extLst>
          </p:cNvPr>
          <p:cNvSpPr/>
          <p:nvPr/>
        </p:nvSpPr>
        <p:spPr>
          <a:xfrm>
            <a:off x="1513073" y="3586027"/>
            <a:ext cx="2194831" cy="1210448"/>
          </a:xfrm>
          <a:prstGeom prst="wedgeRoundRectCallout">
            <a:avLst>
              <a:gd name="adj1" fmla="val 71463"/>
              <a:gd name="adj2" fmla="val -59255"/>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Inflection points</a:t>
            </a:r>
          </a:p>
          <a:p>
            <a:pPr algn="ctr"/>
            <a:endParaRPr lang="en-NL" dirty="0">
              <a:solidFill>
                <a:schemeClr val="tx1"/>
              </a:solidFill>
            </a:endParaRPr>
          </a:p>
          <a:p>
            <a:pPr algn="ctr"/>
            <a:endParaRPr lang="en-NL" dirty="0">
              <a:solidFill>
                <a:schemeClr val="tx1"/>
              </a:solidFill>
            </a:endParaRPr>
          </a:p>
        </p:txBody>
      </p:sp>
      <p:pic>
        <p:nvPicPr>
          <p:cNvPr id="15" name="Picture 14">
            <a:extLst>
              <a:ext uri="{FF2B5EF4-FFF2-40B4-BE49-F238E27FC236}">
                <a16:creationId xmlns:a16="http://schemas.microsoft.com/office/drawing/2014/main" id="{22491CA1-C51C-3B4E-AE95-F6330B61EE3C}"/>
              </a:ext>
            </a:extLst>
          </p:cNvPr>
          <p:cNvPicPr>
            <a:picLocks noChangeAspect="1"/>
          </p:cNvPicPr>
          <p:nvPr/>
        </p:nvPicPr>
        <p:blipFill>
          <a:blip r:embed="rId8"/>
          <a:stretch>
            <a:fillRect/>
          </a:stretch>
        </p:blipFill>
        <p:spPr>
          <a:xfrm>
            <a:off x="2135740" y="4080503"/>
            <a:ext cx="800100" cy="469900"/>
          </a:xfrm>
          <a:prstGeom prst="rect">
            <a:avLst/>
          </a:prstGeom>
        </p:spPr>
      </p:pic>
      <p:sp>
        <p:nvSpPr>
          <p:cNvPr id="16" name="TextBox 15">
            <a:extLst>
              <a:ext uri="{FF2B5EF4-FFF2-40B4-BE49-F238E27FC236}">
                <a16:creationId xmlns:a16="http://schemas.microsoft.com/office/drawing/2014/main" id="{1BE1DDA7-EDDE-5645-B728-DE1116093AFF}"/>
              </a:ext>
            </a:extLst>
          </p:cNvPr>
          <p:cNvSpPr txBox="1"/>
          <p:nvPr/>
        </p:nvSpPr>
        <p:spPr>
          <a:xfrm rot="2964313">
            <a:off x="4170856" y="4841337"/>
            <a:ext cx="2287806" cy="369332"/>
          </a:xfrm>
          <a:prstGeom prst="rect">
            <a:avLst/>
          </a:prstGeom>
          <a:noFill/>
        </p:spPr>
        <p:txBody>
          <a:bodyPr wrap="none" rtlCol="0">
            <a:spAutoFit/>
          </a:bodyPr>
          <a:lstStyle/>
          <a:p>
            <a:r>
              <a:rPr lang="en-NL" dirty="0"/>
              <a:t>Theis → straight line</a:t>
            </a:r>
          </a:p>
        </p:txBody>
      </p:sp>
    </p:spTree>
    <p:extLst>
      <p:ext uri="{BB962C8B-B14F-4D97-AF65-F5344CB8AC3E}">
        <p14:creationId xmlns:p14="http://schemas.microsoft.com/office/powerpoint/2010/main" val="1387323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5C43-1391-0948-B302-9CC4574B1C4D}"/>
              </a:ext>
            </a:extLst>
          </p:cNvPr>
          <p:cNvSpPr>
            <a:spLocks noGrp="1"/>
          </p:cNvSpPr>
          <p:nvPr>
            <p:ph type="title"/>
          </p:nvPr>
        </p:nvSpPr>
        <p:spPr/>
        <p:txBody>
          <a:bodyPr/>
          <a:lstStyle/>
          <a:p>
            <a:r>
              <a:rPr lang="en-NL" sz="3200" dirty="0"/>
              <a:t>Theis well-function series expansion and its approximation</a:t>
            </a:r>
          </a:p>
        </p:txBody>
      </p:sp>
      <p:grpSp>
        <p:nvGrpSpPr>
          <p:cNvPr id="15" name="Group 14">
            <a:extLst>
              <a:ext uri="{FF2B5EF4-FFF2-40B4-BE49-F238E27FC236}">
                <a16:creationId xmlns:a16="http://schemas.microsoft.com/office/drawing/2014/main" id="{9829B719-AC3E-3745-90AE-22F3A15DD0B1}"/>
              </a:ext>
            </a:extLst>
          </p:cNvPr>
          <p:cNvGrpSpPr/>
          <p:nvPr/>
        </p:nvGrpSpPr>
        <p:grpSpPr>
          <a:xfrm>
            <a:off x="1763688" y="1696478"/>
            <a:ext cx="6007100" cy="1228466"/>
            <a:chOff x="1763688" y="1916832"/>
            <a:chExt cx="6007100" cy="1228466"/>
          </a:xfrm>
        </p:grpSpPr>
        <p:pic>
          <p:nvPicPr>
            <p:cNvPr id="4" name="Picture 3">
              <a:extLst>
                <a:ext uri="{FF2B5EF4-FFF2-40B4-BE49-F238E27FC236}">
                  <a16:creationId xmlns:a16="http://schemas.microsoft.com/office/drawing/2014/main" id="{D769F7E9-7D67-5544-90D7-986871F3B316}"/>
                </a:ext>
              </a:extLst>
            </p:cNvPr>
            <p:cNvPicPr>
              <a:picLocks noChangeAspect="1"/>
            </p:cNvPicPr>
            <p:nvPr/>
          </p:nvPicPr>
          <p:blipFill>
            <a:blip r:embed="rId2"/>
            <a:stretch>
              <a:fillRect/>
            </a:stretch>
          </p:blipFill>
          <p:spPr>
            <a:xfrm>
              <a:off x="1763688" y="1916832"/>
              <a:ext cx="6007100" cy="571500"/>
            </a:xfrm>
            <a:prstGeom prst="rect">
              <a:avLst/>
            </a:prstGeom>
          </p:spPr>
        </p:pic>
        <p:pic>
          <p:nvPicPr>
            <p:cNvPr id="5" name="Picture 4">
              <a:extLst>
                <a:ext uri="{FF2B5EF4-FFF2-40B4-BE49-F238E27FC236}">
                  <a16:creationId xmlns:a16="http://schemas.microsoft.com/office/drawing/2014/main" id="{1CEABB46-F1DD-D14E-86FC-F9F159DBDF95}"/>
                </a:ext>
              </a:extLst>
            </p:cNvPr>
            <p:cNvPicPr>
              <a:picLocks noChangeAspect="1"/>
            </p:cNvPicPr>
            <p:nvPr/>
          </p:nvPicPr>
          <p:blipFill>
            <a:blip r:embed="rId3"/>
            <a:stretch>
              <a:fillRect/>
            </a:stretch>
          </p:blipFill>
          <p:spPr>
            <a:xfrm>
              <a:off x="1789555" y="2846332"/>
              <a:ext cx="1638300" cy="228600"/>
            </a:xfrm>
            <a:prstGeom prst="rect">
              <a:avLst/>
            </a:prstGeom>
          </p:spPr>
        </p:pic>
        <p:sp>
          <p:nvSpPr>
            <p:cNvPr id="6" name="TextBox 5">
              <a:extLst>
                <a:ext uri="{FF2B5EF4-FFF2-40B4-BE49-F238E27FC236}">
                  <a16:creationId xmlns:a16="http://schemas.microsoft.com/office/drawing/2014/main" id="{248B25A3-DC34-754D-94DF-DECA020B00E5}"/>
                </a:ext>
              </a:extLst>
            </p:cNvPr>
            <p:cNvSpPr txBox="1"/>
            <p:nvPr/>
          </p:nvSpPr>
          <p:spPr>
            <a:xfrm>
              <a:off x="4306378" y="2775966"/>
              <a:ext cx="2961067" cy="369332"/>
            </a:xfrm>
            <a:prstGeom prst="rect">
              <a:avLst/>
            </a:prstGeom>
            <a:noFill/>
          </p:spPr>
          <p:txBody>
            <a:bodyPr wrap="none" rtlCol="0">
              <a:spAutoFit/>
            </a:bodyPr>
            <a:lstStyle/>
            <a:p>
              <a:r>
                <a:rPr lang="en-GB" dirty="0"/>
                <a:t> = s</a:t>
              </a:r>
              <a:r>
                <a:rPr lang="en-NL" dirty="0"/>
                <a:t>o-called Euler constant</a:t>
              </a:r>
            </a:p>
          </p:txBody>
        </p:sp>
      </p:grpSp>
      <p:grpSp>
        <p:nvGrpSpPr>
          <p:cNvPr id="14" name="Group 13">
            <a:extLst>
              <a:ext uri="{FF2B5EF4-FFF2-40B4-BE49-F238E27FC236}">
                <a16:creationId xmlns:a16="http://schemas.microsoft.com/office/drawing/2014/main" id="{00FFD0C3-6449-DE40-91B7-708D7377FBAF}"/>
              </a:ext>
            </a:extLst>
          </p:cNvPr>
          <p:cNvGrpSpPr/>
          <p:nvPr/>
        </p:nvGrpSpPr>
        <p:grpSpPr>
          <a:xfrm>
            <a:off x="1747182" y="3865743"/>
            <a:ext cx="4245052" cy="2587593"/>
            <a:chOff x="1747182" y="3649719"/>
            <a:chExt cx="4245052" cy="2587593"/>
          </a:xfrm>
        </p:grpSpPr>
        <p:pic>
          <p:nvPicPr>
            <p:cNvPr id="7" name="Picture 6">
              <a:extLst>
                <a:ext uri="{FF2B5EF4-FFF2-40B4-BE49-F238E27FC236}">
                  <a16:creationId xmlns:a16="http://schemas.microsoft.com/office/drawing/2014/main" id="{D2742796-4182-A84C-A438-8B5356754E91}"/>
                </a:ext>
              </a:extLst>
            </p:cNvPr>
            <p:cNvPicPr>
              <a:picLocks noChangeAspect="1"/>
            </p:cNvPicPr>
            <p:nvPr/>
          </p:nvPicPr>
          <p:blipFill>
            <a:blip r:embed="rId4"/>
            <a:stretch>
              <a:fillRect/>
            </a:stretch>
          </p:blipFill>
          <p:spPr>
            <a:xfrm>
              <a:off x="1747182" y="3649719"/>
              <a:ext cx="2032000" cy="266700"/>
            </a:xfrm>
            <a:prstGeom prst="rect">
              <a:avLst/>
            </a:prstGeom>
          </p:spPr>
        </p:pic>
        <p:grpSp>
          <p:nvGrpSpPr>
            <p:cNvPr id="13" name="Group 12">
              <a:extLst>
                <a:ext uri="{FF2B5EF4-FFF2-40B4-BE49-F238E27FC236}">
                  <a16:creationId xmlns:a16="http://schemas.microsoft.com/office/drawing/2014/main" id="{A1C02EBB-9F8A-1C46-908D-DCDCE8A8CAB5}"/>
                </a:ext>
              </a:extLst>
            </p:cNvPr>
            <p:cNvGrpSpPr/>
            <p:nvPr/>
          </p:nvGrpSpPr>
          <p:grpSpPr>
            <a:xfrm>
              <a:off x="2483768" y="4131514"/>
              <a:ext cx="2933700" cy="2105798"/>
              <a:chOff x="2483768" y="3947126"/>
              <a:chExt cx="2933700" cy="2105798"/>
            </a:xfrm>
          </p:grpSpPr>
          <p:pic>
            <p:nvPicPr>
              <p:cNvPr id="8" name="Picture 7">
                <a:extLst>
                  <a:ext uri="{FF2B5EF4-FFF2-40B4-BE49-F238E27FC236}">
                    <a16:creationId xmlns:a16="http://schemas.microsoft.com/office/drawing/2014/main" id="{28642AA9-3459-8144-B23D-4C54A0B12709}"/>
                  </a:ext>
                </a:extLst>
              </p:cNvPr>
              <p:cNvPicPr>
                <a:picLocks noChangeAspect="1"/>
              </p:cNvPicPr>
              <p:nvPr/>
            </p:nvPicPr>
            <p:blipFill>
              <a:blip r:embed="rId5"/>
              <a:stretch>
                <a:fillRect/>
              </a:stretch>
            </p:blipFill>
            <p:spPr>
              <a:xfrm>
                <a:off x="2483768" y="3947126"/>
                <a:ext cx="2933700" cy="635000"/>
              </a:xfrm>
              <a:prstGeom prst="rect">
                <a:avLst/>
              </a:prstGeom>
            </p:spPr>
          </p:pic>
          <p:pic>
            <p:nvPicPr>
              <p:cNvPr id="9" name="Picture 8">
                <a:extLst>
                  <a:ext uri="{FF2B5EF4-FFF2-40B4-BE49-F238E27FC236}">
                    <a16:creationId xmlns:a16="http://schemas.microsoft.com/office/drawing/2014/main" id="{3CCC0D4D-A8E2-6849-81C8-A14AC6743E1B}"/>
                  </a:ext>
                </a:extLst>
              </p:cNvPr>
              <p:cNvPicPr>
                <a:picLocks noChangeAspect="1"/>
              </p:cNvPicPr>
              <p:nvPr/>
            </p:nvPicPr>
            <p:blipFill>
              <a:blip r:embed="rId6"/>
              <a:stretch>
                <a:fillRect/>
              </a:stretch>
            </p:blipFill>
            <p:spPr>
              <a:xfrm>
                <a:off x="2483768" y="4693519"/>
                <a:ext cx="2743200" cy="622300"/>
              </a:xfrm>
              <a:prstGeom prst="rect">
                <a:avLst/>
              </a:prstGeom>
            </p:spPr>
          </p:pic>
          <p:pic>
            <p:nvPicPr>
              <p:cNvPr id="10" name="Picture 9">
                <a:extLst>
                  <a:ext uri="{FF2B5EF4-FFF2-40B4-BE49-F238E27FC236}">
                    <a16:creationId xmlns:a16="http://schemas.microsoft.com/office/drawing/2014/main" id="{21BA34EA-60DA-4940-B2BC-CA8D08B6810D}"/>
                  </a:ext>
                </a:extLst>
              </p:cNvPr>
              <p:cNvPicPr>
                <a:picLocks noChangeAspect="1"/>
              </p:cNvPicPr>
              <p:nvPr/>
            </p:nvPicPr>
            <p:blipFill>
              <a:blip r:embed="rId7"/>
              <a:stretch>
                <a:fillRect/>
              </a:stretch>
            </p:blipFill>
            <p:spPr>
              <a:xfrm>
                <a:off x="2483768" y="5430624"/>
                <a:ext cx="1790700" cy="622300"/>
              </a:xfrm>
              <a:prstGeom prst="rect">
                <a:avLst/>
              </a:prstGeom>
            </p:spPr>
          </p:pic>
        </p:grpSp>
        <p:pic>
          <p:nvPicPr>
            <p:cNvPr id="12" name="Picture 11">
              <a:extLst>
                <a:ext uri="{FF2B5EF4-FFF2-40B4-BE49-F238E27FC236}">
                  <a16:creationId xmlns:a16="http://schemas.microsoft.com/office/drawing/2014/main" id="{480C7701-28D0-694B-A3BB-9E6B78691A30}"/>
                </a:ext>
              </a:extLst>
            </p:cNvPr>
            <p:cNvPicPr>
              <a:picLocks noChangeAspect="1"/>
            </p:cNvPicPr>
            <p:nvPr/>
          </p:nvPicPr>
          <p:blipFill>
            <a:blip r:embed="rId8"/>
            <a:stretch>
              <a:fillRect/>
            </a:stretch>
          </p:blipFill>
          <p:spPr>
            <a:xfrm>
              <a:off x="5192134" y="3649719"/>
              <a:ext cx="800100" cy="190500"/>
            </a:xfrm>
            <a:prstGeom prst="rect">
              <a:avLst/>
            </a:prstGeom>
          </p:spPr>
        </p:pic>
      </p:grpSp>
      <p:cxnSp>
        <p:nvCxnSpPr>
          <p:cNvPr id="17" name="Straight Connector 16">
            <a:extLst>
              <a:ext uri="{FF2B5EF4-FFF2-40B4-BE49-F238E27FC236}">
                <a16:creationId xmlns:a16="http://schemas.microsoft.com/office/drawing/2014/main" id="{CFF4D351-B68F-954D-BF1B-07D36A4FE8C9}"/>
              </a:ext>
            </a:extLst>
          </p:cNvPr>
          <p:cNvCxnSpPr>
            <a:cxnSpLocks/>
          </p:cNvCxnSpPr>
          <p:nvPr/>
        </p:nvCxnSpPr>
        <p:spPr>
          <a:xfrm>
            <a:off x="549275" y="3429000"/>
            <a:ext cx="8042276"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DF6EC5B-7167-3546-A413-38F097388D2C}"/>
              </a:ext>
            </a:extLst>
          </p:cNvPr>
          <p:cNvSpPr txBox="1"/>
          <p:nvPr/>
        </p:nvSpPr>
        <p:spPr>
          <a:xfrm>
            <a:off x="827584" y="3221809"/>
            <a:ext cx="2768707" cy="369332"/>
          </a:xfrm>
          <a:prstGeom prst="rect">
            <a:avLst/>
          </a:prstGeom>
          <a:solidFill>
            <a:schemeClr val="bg1"/>
          </a:solidFill>
        </p:spPr>
        <p:txBody>
          <a:bodyPr wrap="none" rtlCol="0">
            <a:spAutoFit/>
          </a:bodyPr>
          <a:lstStyle/>
          <a:p>
            <a:r>
              <a:rPr lang="en-NL" dirty="0"/>
              <a:t>Approximation for </a:t>
            </a:r>
            <a:r>
              <a:rPr lang="en-NL" i="1" dirty="0"/>
              <a:t>u &lt; 0.1</a:t>
            </a:r>
          </a:p>
        </p:txBody>
      </p:sp>
    </p:spTree>
    <p:extLst>
      <p:ext uri="{BB962C8B-B14F-4D97-AF65-F5344CB8AC3E}">
        <p14:creationId xmlns:p14="http://schemas.microsoft.com/office/powerpoint/2010/main" val="978270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1D45-701E-CE46-A575-140E516B39D7}"/>
              </a:ext>
            </a:extLst>
          </p:cNvPr>
          <p:cNvSpPr>
            <a:spLocks noGrp="1"/>
          </p:cNvSpPr>
          <p:nvPr>
            <p:ph type="title"/>
          </p:nvPr>
        </p:nvSpPr>
        <p:spPr>
          <a:xfrm>
            <a:off x="549275" y="107576"/>
            <a:ext cx="8042276" cy="566180"/>
          </a:xfrm>
        </p:spPr>
        <p:txBody>
          <a:bodyPr/>
          <a:lstStyle/>
          <a:p>
            <a:r>
              <a:rPr lang="en-NL" sz="3200" dirty="0"/>
              <a:t>Exact vs approximate Theis solution</a:t>
            </a:r>
          </a:p>
        </p:txBody>
      </p:sp>
      <p:grpSp>
        <p:nvGrpSpPr>
          <p:cNvPr id="25" name="Group 24">
            <a:extLst>
              <a:ext uri="{FF2B5EF4-FFF2-40B4-BE49-F238E27FC236}">
                <a16:creationId xmlns:a16="http://schemas.microsoft.com/office/drawing/2014/main" id="{FCF45D3D-37E9-2C43-8127-313C4AFF7421}"/>
              </a:ext>
            </a:extLst>
          </p:cNvPr>
          <p:cNvGrpSpPr/>
          <p:nvPr/>
        </p:nvGrpSpPr>
        <p:grpSpPr>
          <a:xfrm>
            <a:off x="0" y="634498"/>
            <a:ext cx="9144000" cy="5403404"/>
            <a:chOff x="0" y="634498"/>
            <a:chExt cx="9144000" cy="5403404"/>
          </a:xfrm>
        </p:grpSpPr>
        <p:pic>
          <p:nvPicPr>
            <p:cNvPr id="5" name="Picture 4" descr="Chart, line chart&#10;&#10;Description automatically generated">
              <a:extLst>
                <a:ext uri="{FF2B5EF4-FFF2-40B4-BE49-F238E27FC236}">
                  <a16:creationId xmlns:a16="http://schemas.microsoft.com/office/drawing/2014/main" id="{6B7B04C7-CD56-904E-981E-8DAC279BF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4409102"/>
            </a:xfrm>
            <a:prstGeom prst="rect">
              <a:avLst/>
            </a:prstGeom>
          </p:spPr>
        </p:pic>
        <p:cxnSp>
          <p:nvCxnSpPr>
            <p:cNvPr id="7" name="Straight Connector 6">
              <a:extLst>
                <a:ext uri="{FF2B5EF4-FFF2-40B4-BE49-F238E27FC236}">
                  <a16:creationId xmlns:a16="http://schemas.microsoft.com/office/drawing/2014/main" id="{B6941772-C8ED-B942-9C26-262771A339BA}"/>
                </a:ext>
              </a:extLst>
            </p:cNvPr>
            <p:cNvCxnSpPr>
              <a:cxnSpLocks/>
            </p:cNvCxnSpPr>
            <p:nvPr/>
          </p:nvCxnSpPr>
          <p:spPr>
            <a:xfrm>
              <a:off x="1259632" y="1786464"/>
              <a:ext cx="7331919" cy="3600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BA3679C-2CF2-D943-AE77-593C5CC4DA45}"/>
                </a:ext>
              </a:extLst>
            </p:cNvPr>
            <p:cNvCxnSpPr>
              <a:cxnSpLocks/>
            </p:cNvCxnSpPr>
            <p:nvPr/>
          </p:nvCxnSpPr>
          <p:spPr>
            <a:xfrm>
              <a:off x="2123728" y="1628800"/>
              <a:ext cx="6620223" cy="3195648"/>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F7F4BBF-CDE3-0D48-AAB7-4245650FBAF3}"/>
                </a:ext>
              </a:extLst>
            </p:cNvPr>
            <p:cNvCxnSpPr>
              <a:cxnSpLocks/>
            </p:cNvCxnSpPr>
            <p:nvPr/>
          </p:nvCxnSpPr>
          <p:spPr>
            <a:xfrm>
              <a:off x="3347864" y="1628800"/>
              <a:ext cx="5315695" cy="2524048"/>
            </a:xfrm>
            <a:prstGeom prst="line">
              <a:avLst/>
            </a:prstGeom>
            <a:ln>
              <a:solidFill>
                <a:srgbClr val="92D050"/>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0571812-E821-B84D-B128-B4F31A035573}"/>
                </a:ext>
              </a:extLst>
            </p:cNvPr>
            <p:cNvCxnSpPr>
              <a:cxnSpLocks/>
              <a:stCxn id="5" idx="0"/>
            </p:cNvCxnSpPr>
            <p:nvPr/>
          </p:nvCxnSpPr>
          <p:spPr>
            <a:xfrm>
              <a:off x="4572000" y="1628800"/>
              <a:ext cx="4091559" cy="1903272"/>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6D40AC4-767C-9B49-ABC0-1A29F3F62BB8}"/>
                </a:ext>
              </a:extLst>
            </p:cNvPr>
            <p:cNvCxnSpPr>
              <a:cxnSpLocks/>
            </p:cNvCxnSpPr>
            <p:nvPr/>
          </p:nvCxnSpPr>
          <p:spPr>
            <a:xfrm>
              <a:off x="5796136" y="1628800"/>
              <a:ext cx="2867423" cy="1296144"/>
            </a:xfrm>
            <a:prstGeom prst="line">
              <a:avLst/>
            </a:prstGeom>
            <a:ln>
              <a:solidFill>
                <a:schemeClr val="accent6">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0" name="Rounded Rectangular Callout 19">
              <a:extLst>
                <a:ext uri="{FF2B5EF4-FFF2-40B4-BE49-F238E27FC236}">
                  <a16:creationId xmlns:a16="http://schemas.microsoft.com/office/drawing/2014/main" id="{0C4B6C2B-9E5E-5A45-A24E-C66BD018C679}"/>
                </a:ext>
              </a:extLst>
            </p:cNvPr>
            <p:cNvSpPr/>
            <p:nvPr/>
          </p:nvSpPr>
          <p:spPr>
            <a:xfrm>
              <a:off x="1009219" y="2996024"/>
              <a:ext cx="2186245" cy="1009040"/>
            </a:xfrm>
            <a:prstGeom prst="wedgeRoundRectCallout">
              <a:avLst>
                <a:gd name="adj1" fmla="val -9002"/>
                <a:gd name="adj2" fmla="val -116160"/>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e</a:t>
              </a:r>
              <a:r>
                <a:rPr lang="en-NL" dirty="0">
                  <a:solidFill>
                    <a:schemeClr val="tx1"/>
                  </a:solidFill>
                </a:rPr>
                <a:t>xact Theis</a:t>
              </a:r>
            </a:p>
            <a:p>
              <a:pPr algn="ctr"/>
              <a:endParaRPr lang="en-NL" dirty="0">
                <a:solidFill>
                  <a:schemeClr val="tx1"/>
                </a:solidFill>
              </a:endParaRPr>
            </a:p>
            <a:p>
              <a:pPr algn="ctr"/>
              <a:endParaRPr lang="en-NL" dirty="0">
                <a:solidFill>
                  <a:schemeClr val="tx1"/>
                </a:solidFill>
              </a:endParaRPr>
            </a:p>
          </p:txBody>
        </p:sp>
        <p:sp>
          <p:nvSpPr>
            <p:cNvPr id="21" name="Rounded Rectangular Callout 20">
              <a:extLst>
                <a:ext uri="{FF2B5EF4-FFF2-40B4-BE49-F238E27FC236}">
                  <a16:creationId xmlns:a16="http://schemas.microsoft.com/office/drawing/2014/main" id="{B40D337E-744F-AD4A-B880-96112DDC4A22}"/>
                </a:ext>
              </a:extLst>
            </p:cNvPr>
            <p:cNvSpPr/>
            <p:nvPr/>
          </p:nvSpPr>
          <p:spPr>
            <a:xfrm>
              <a:off x="971599" y="634498"/>
              <a:ext cx="3047951" cy="1148072"/>
            </a:xfrm>
            <a:prstGeom prst="wedgeRoundRectCallout">
              <a:avLst>
                <a:gd name="adj1" fmla="val -25211"/>
                <a:gd name="adj2" fmla="val 70333"/>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Approximate Theis</a:t>
              </a:r>
            </a:p>
            <a:p>
              <a:pPr algn="ctr"/>
              <a:endParaRPr lang="en-NL" dirty="0">
                <a:solidFill>
                  <a:schemeClr val="tx1"/>
                </a:solidFill>
              </a:endParaRPr>
            </a:p>
            <a:p>
              <a:pPr algn="ctr"/>
              <a:endParaRPr lang="en-NL" dirty="0">
                <a:solidFill>
                  <a:schemeClr val="tx1"/>
                </a:solidFill>
              </a:endParaRPr>
            </a:p>
          </p:txBody>
        </p:sp>
        <p:sp>
          <p:nvSpPr>
            <p:cNvPr id="22" name="Rounded Rectangular Callout 21">
              <a:extLst>
                <a:ext uri="{FF2B5EF4-FFF2-40B4-BE49-F238E27FC236}">
                  <a16:creationId xmlns:a16="http://schemas.microsoft.com/office/drawing/2014/main" id="{8EE7AF0D-AAA2-4E49-A5C2-9FA3F01E0600}"/>
                </a:ext>
              </a:extLst>
            </p:cNvPr>
            <p:cNvSpPr/>
            <p:nvPr/>
          </p:nvSpPr>
          <p:spPr>
            <a:xfrm>
              <a:off x="2937407" y="4077072"/>
              <a:ext cx="3290777" cy="1224136"/>
            </a:xfrm>
            <a:prstGeom prst="wedgeRoundRectCallout">
              <a:avLst>
                <a:gd name="adj1" fmla="val 43523"/>
                <a:gd name="adj2" fmla="val -96169"/>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At larger distance, the drawdown starts later but follows the same line when plotted versus log(t)</a:t>
              </a:r>
              <a:endParaRPr lang="en-NL" dirty="0">
                <a:solidFill>
                  <a:schemeClr val="tx1"/>
                </a:solidFill>
              </a:endParaRPr>
            </a:p>
          </p:txBody>
        </p:sp>
        <p:pic>
          <p:nvPicPr>
            <p:cNvPr id="23" name="Picture 22">
              <a:extLst>
                <a:ext uri="{FF2B5EF4-FFF2-40B4-BE49-F238E27FC236}">
                  <a16:creationId xmlns:a16="http://schemas.microsoft.com/office/drawing/2014/main" id="{87908DD1-AA1C-5D44-B5E4-2E6BB98E43F4}"/>
                </a:ext>
              </a:extLst>
            </p:cNvPr>
            <p:cNvPicPr>
              <a:picLocks noChangeAspect="1"/>
            </p:cNvPicPr>
            <p:nvPr/>
          </p:nvPicPr>
          <p:blipFill>
            <a:blip r:embed="rId3"/>
            <a:stretch>
              <a:fillRect/>
            </a:stretch>
          </p:blipFill>
          <p:spPr>
            <a:xfrm>
              <a:off x="1187624" y="3376836"/>
              <a:ext cx="1778000" cy="533400"/>
            </a:xfrm>
            <a:prstGeom prst="rect">
              <a:avLst/>
            </a:prstGeom>
          </p:spPr>
        </p:pic>
        <p:pic>
          <p:nvPicPr>
            <p:cNvPr id="24" name="Picture 23">
              <a:extLst>
                <a:ext uri="{FF2B5EF4-FFF2-40B4-BE49-F238E27FC236}">
                  <a16:creationId xmlns:a16="http://schemas.microsoft.com/office/drawing/2014/main" id="{87AF3F71-2056-0A4E-BE26-B7EB103DA3E7}"/>
                </a:ext>
              </a:extLst>
            </p:cNvPr>
            <p:cNvPicPr>
              <a:picLocks noChangeAspect="1"/>
            </p:cNvPicPr>
            <p:nvPr/>
          </p:nvPicPr>
          <p:blipFill>
            <a:blip r:embed="rId4"/>
            <a:stretch>
              <a:fillRect/>
            </a:stretch>
          </p:blipFill>
          <p:spPr>
            <a:xfrm>
              <a:off x="1125495" y="1078508"/>
              <a:ext cx="2730500" cy="622300"/>
            </a:xfrm>
            <a:prstGeom prst="rect">
              <a:avLst/>
            </a:prstGeom>
          </p:spPr>
        </p:pic>
      </p:grpSp>
    </p:spTree>
    <p:extLst>
      <p:ext uri="{BB962C8B-B14F-4D97-AF65-F5344CB8AC3E}">
        <p14:creationId xmlns:p14="http://schemas.microsoft.com/office/powerpoint/2010/main" val="434308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F7E8-81AF-064C-9A81-1DDACAA05ED6}"/>
              </a:ext>
            </a:extLst>
          </p:cNvPr>
          <p:cNvSpPr>
            <a:spLocks noGrp="1"/>
          </p:cNvSpPr>
          <p:nvPr>
            <p:ph type="title"/>
          </p:nvPr>
        </p:nvSpPr>
        <p:spPr>
          <a:xfrm>
            <a:off x="549275" y="107576"/>
            <a:ext cx="8042276" cy="806823"/>
          </a:xfrm>
        </p:spPr>
        <p:txBody>
          <a:bodyPr/>
          <a:lstStyle/>
          <a:p>
            <a:r>
              <a:rPr lang="en-NL" sz="3200" dirty="0"/>
              <a:t>Radius of influence</a:t>
            </a:r>
          </a:p>
        </p:txBody>
      </p:sp>
      <p:sp>
        <p:nvSpPr>
          <p:cNvPr id="4" name="TextBox 3">
            <a:extLst>
              <a:ext uri="{FF2B5EF4-FFF2-40B4-BE49-F238E27FC236}">
                <a16:creationId xmlns:a16="http://schemas.microsoft.com/office/drawing/2014/main" id="{270AAEF7-987B-1B48-B205-5A06D1CFD76B}"/>
              </a:ext>
            </a:extLst>
          </p:cNvPr>
          <p:cNvSpPr txBox="1"/>
          <p:nvPr/>
        </p:nvSpPr>
        <p:spPr>
          <a:xfrm>
            <a:off x="1664794" y="1006643"/>
            <a:ext cx="5814412" cy="369332"/>
          </a:xfrm>
          <a:prstGeom prst="rect">
            <a:avLst/>
          </a:prstGeom>
          <a:noFill/>
        </p:spPr>
        <p:txBody>
          <a:bodyPr wrap="none" rtlCol="0">
            <a:spAutoFit/>
          </a:bodyPr>
          <a:lstStyle/>
          <a:p>
            <a:r>
              <a:rPr lang="en-NL" dirty="0"/>
              <a:t>How far does the drawdown reach at any point in time?</a:t>
            </a:r>
          </a:p>
        </p:txBody>
      </p:sp>
      <p:sp>
        <p:nvSpPr>
          <p:cNvPr id="5" name="TextBox 4">
            <a:extLst>
              <a:ext uri="{FF2B5EF4-FFF2-40B4-BE49-F238E27FC236}">
                <a16:creationId xmlns:a16="http://schemas.microsoft.com/office/drawing/2014/main" id="{E581ED98-8390-884D-B089-F1D0A0966EEB}"/>
              </a:ext>
            </a:extLst>
          </p:cNvPr>
          <p:cNvSpPr txBox="1"/>
          <p:nvPr/>
        </p:nvSpPr>
        <p:spPr>
          <a:xfrm>
            <a:off x="171617" y="1844824"/>
            <a:ext cx="8419934" cy="646331"/>
          </a:xfrm>
          <a:prstGeom prst="rect">
            <a:avLst/>
          </a:prstGeom>
          <a:noFill/>
        </p:spPr>
        <p:txBody>
          <a:bodyPr wrap="none" rtlCol="0">
            <a:spAutoFit/>
          </a:bodyPr>
          <a:lstStyle/>
          <a:p>
            <a:r>
              <a:rPr lang="en-NL" dirty="0"/>
              <a:t>As a simple approximation set </a:t>
            </a:r>
            <a:r>
              <a:rPr lang="en-NL" i="1" dirty="0"/>
              <a:t>s = 0</a:t>
            </a:r>
            <a:r>
              <a:rPr lang="en-NL" dirty="0"/>
              <a:t> in the approximation of the Theis drawdown.</a:t>
            </a:r>
          </a:p>
          <a:p>
            <a:r>
              <a:rPr lang="en-NL" dirty="0"/>
              <a:t>This is the case when t</a:t>
            </a:r>
            <a:r>
              <a:rPr lang="en-GB" dirty="0"/>
              <a:t>he</a:t>
            </a:r>
            <a:r>
              <a:rPr lang="en-NL" dirty="0"/>
              <a:t> argument of the logarithm equals 1</a:t>
            </a:r>
          </a:p>
        </p:txBody>
      </p:sp>
      <p:pic>
        <p:nvPicPr>
          <p:cNvPr id="6" name="Picture 5">
            <a:extLst>
              <a:ext uri="{FF2B5EF4-FFF2-40B4-BE49-F238E27FC236}">
                <a16:creationId xmlns:a16="http://schemas.microsoft.com/office/drawing/2014/main" id="{A08D6E3F-F580-4A40-B49E-F6075C67DBC6}"/>
              </a:ext>
            </a:extLst>
          </p:cNvPr>
          <p:cNvPicPr>
            <a:picLocks noChangeAspect="1"/>
          </p:cNvPicPr>
          <p:nvPr/>
        </p:nvPicPr>
        <p:blipFill>
          <a:blip r:embed="rId2"/>
          <a:stretch>
            <a:fillRect/>
          </a:stretch>
        </p:blipFill>
        <p:spPr>
          <a:xfrm>
            <a:off x="3689434" y="2693304"/>
            <a:ext cx="1384300" cy="533400"/>
          </a:xfrm>
          <a:prstGeom prst="rect">
            <a:avLst/>
          </a:prstGeom>
        </p:spPr>
      </p:pic>
      <p:pic>
        <p:nvPicPr>
          <p:cNvPr id="7" name="Picture 6">
            <a:extLst>
              <a:ext uri="{FF2B5EF4-FFF2-40B4-BE49-F238E27FC236}">
                <a16:creationId xmlns:a16="http://schemas.microsoft.com/office/drawing/2014/main" id="{B390C15D-B0BA-1D40-8948-0200236DE422}"/>
              </a:ext>
            </a:extLst>
          </p:cNvPr>
          <p:cNvPicPr>
            <a:picLocks noChangeAspect="1"/>
          </p:cNvPicPr>
          <p:nvPr/>
        </p:nvPicPr>
        <p:blipFill>
          <a:blip r:embed="rId3"/>
          <a:stretch>
            <a:fillRect/>
          </a:stretch>
        </p:blipFill>
        <p:spPr>
          <a:xfrm>
            <a:off x="3491880" y="3421580"/>
            <a:ext cx="2654300" cy="622300"/>
          </a:xfrm>
          <a:prstGeom prst="rect">
            <a:avLst/>
          </a:prstGeom>
        </p:spPr>
      </p:pic>
    </p:spTree>
    <p:extLst>
      <p:ext uri="{BB962C8B-B14F-4D97-AF65-F5344CB8AC3E}">
        <p14:creationId xmlns:p14="http://schemas.microsoft.com/office/powerpoint/2010/main" val="336183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508D-5885-B34D-A5F2-62B12F801D83}"/>
              </a:ext>
            </a:extLst>
          </p:cNvPr>
          <p:cNvSpPr>
            <a:spLocks noGrp="1"/>
          </p:cNvSpPr>
          <p:nvPr>
            <p:ph type="title"/>
          </p:nvPr>
        </p:nvSpPr>
        <p:spPr>
          <a:xfrm>
            <a:off x="549275" y="107576"/>
            <a:ext cx="8042276" cy="729136"/>
          </a:xfrm>
        </p:spPr>
        <p:txBody>
          <a:bodyPr/>
          <a:lstStyle/>
          <a:p>
            <a:r>
              <a:rPr lang="en-NL" sz="3200" dirty="0"/>
              <a:t>Visualizing the radius of influcence</a:t>
            </a:r>
          </a:p>
        </p:txBody>
      </p:sp>
      <p:pic>
        <p:nvPicPr>
          <p:cNvPr id="5" name="Picture 4" descr="Chart&#10;&#10;Description automatically generated">
            <a:extLst>
              <a:ext uri="{FF2B5EF4-FFF2-40B4-BE49-F238E27FC236}">
                <a16:creationId xmlns:a16="http://schemas.microsoft.com/office/drawing/2014/main" id="{79256291-A9EA-D747-9DD6-336802C7D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2073"/>
            <a:ext cx="8042276" cy="5725927"/>
          </a:xfrm>
          <a:prstGeom prst="rect">
            <a:avLst/>
          </a:prstGeom>
        </p:spPr>
      </p:pic>
      <p:sp>
        <p:nvSpPr>
          <p:cNvPr id="6" name="Rounded Rectangular Callout 5">
            <a:extLst>
              <a:ext uri="{FF2B5EF4-FFF2-40B4-BE49-F238E27FC236}">
                <a16:creationId xmlns:a16="http://schemas.microsoft.com/office/drawing/2014/main" id="{C6B4C62B-B7FA-AF42-A2C9-188B2D5E2046}"/>
              </a:ext>
            </a:extLst>
          </p:cNvPr>
          <p:cNvSpPr/>
          <p:nvPr/>
        </p:nvSpPr>
        <p:spPr>
          <a:xfrm>
            <a:off x="4570413" y="4789823"/>
            <a:ext cx="2160240" cy="936104"/>
          </a:xfrm>
          <a:prstGeom prst="wedgeRoundRectCallout">
            <a:avLst>
              <a:gd name="adj1" fmla="val -73270"/>
              <a:gd name="adj2" fmla="val -181074"/>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drawdown at various times</a:t>
            </a:r>
          </a:p>
        </p:txBody>
      </p:sp>
      <p:sp>
        <p:nvSpPr>
          <p:cNvPr id="7" name="Rounded Rectangular Callout 6">
            <a:extLst>
              <a:ext uri="{FF2B5EF4-FFF2-40B4-BE49-F238E27FC236}">
                <a16:creationId xmlns:a16="http://schemas.microsoft.com/office/drawing/2014/main" id="{AC452724-A420-EB49-B697-4F0E520CFBF2}"/>
              </a:ext>
            </a:extLst>
          </p:cNvPr>
          <p:cNvSpPr/>
          <p:nvPr/>
        </p:nvSpPr>
        <p:spPr>
          <a:xfrm>
            <a:off x="5650533" y="3033619"/>
            <a:ext cx="2160240" cy="936104"/>
          </a:xfrm>
          <a:prstGeom prst="wedgeRoundRectCallout">
            <a:avLst>
              <a:gd name="adj1" fmla="val -3143"/>
              <a:gd name="adj2" fmla="val -194195"/>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drawdown approximation</a:t>
            </a:r>
          </a:p>
          <a:p>
            <a:pPr algn="ctr"/>
            <a:r>
              <a:rPr lang="en-NL" dirty="0">
                <a:solidFill>
                  <a:schemeClr val="tx1"/>
                </a:solidFill>
              </a:rPr>
              <a:t>(dashed lines)</a:t>
            </a:r>
          </a:p>
        </p:txBody>
      </p:sp>
      <p:sp>
        <p:nvSpPr>
          <p:cNvPr id="8" name="Rounded Rectangular Callout 7">
            <a:extLst>
              <a:ext uri="{FF2B5EF4-FFF2-40B4-BE49-F238E27FC236}">
                <a16:creationId xmlns:a16="http://schemas.microsoft.com/office/drawing/2014/main" id="{C8BF4AC6-FD4E-6442-BF4A-C1D0AAB0F1E3}"/>
              </a:ext>
            </a:extLst>
          </p:cNvPr>
          <p:cNvSpPr/>
          <p:nvPr/>
        </p:nvSpPr>
        <p:spPr>
          <a:xfrm>
            <a:off x="2195735" y="2108859"/>
            <a:ext cx="2374677" cy="816085"/>
          </a:xfrm>
          <a:prstGeom prst="wedgeRoundRectCallout">
            <a:avLst>
              <a:gd name="adj1" fmla="val 63513"/>
              <a:gd name="adj2" fmla="val -8575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Radius of influence</a:t>
            </a:r>
          </a:p>
          <a:p>
            <a:pPr algn="ctr"/>
            <a:r>
              <a:rPr lang="en-NL" dirty="0">
                <a:solidFill>
                  <a:schemeClr val="tx1"/>
                </a:solidFill>
              </a:rPr>
              <a:t>(dots)</a:t>
            </a:r>
          </a:p>
        </p:txBody>
      </p:sp>
      <p:pic>
        <p:nvPicPr>
          <p:cNvPr id="9" name="Picture 8">
            <a:extLst>
              <a:ext uri="{FF2B5EF4-FFF2-40B4-BE49-F238E27FC236}">
                <a16:creationId xmlns:a16="http://schemas.microsoft.com/office/drawing/2014/main" id="{6A775F9A-DDD7-654D-8588-B7FAB8E9F73A}"/>
              </a:ext>
            </a:extLst>
          </p:cNvPr>
          <p:cNvPicPr>
            <a:picLocks noChangeAspect="1"/>
          </p:cNvPicPr>
          <p:nvPr/>
        </p:nvPicPr>
        <p:blipFill>
          <a:blip r:embed="rId3"/>
          <a:stretch>
            <a:fillRect/>
          </a:stretch>
        </p:blipFill>
        <p:spPr>
          <a:xfrm>
            <a:off x="1915201" y="5517232"/>
            <a:ext cx="2654300" cy="622300"/>
          </a:xfrm>
          <a:prstGeom prst="rect">
            <a:avLst/>
          </a:prstGeom>
        </p:spPr>
      </p:pic>
    </p:spTree>
    <p:extLst>
      <p:ext uri="{BB962C8B-B14F-4D97-AF65-F5344CB8AC3E}">
        <p14:creationId xmlns:p14="http://schemas.microsoft.com/office/powerpoint/2010/main" val="3339146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B5A2-8BEA-644D-B493-887AA9811C38}"/>
              </a:ext>
            </a:extLst>
          </p:cNvPr>
          <p:cNvSpPr>
            <a:spLocks noGrp="1"/>
          </p:cNvSpPr>
          <p:nvPr>
            <p:ph type="title"/>
          </p:nvPr>
        </p:nvSpPr>
        <p:spPr>
          <a:xfrm>
            <a:off x="0" y="107576"/>
            <a:ext cx="9143999" cy="1140315"/>
          </a:xfrm>
        </p:spPr>
        <p:txBody>
          <a:bodyPr/>
          <a:lstStyle/>
          <a:p>
            <a:r>
              <a:rPr lang="en-NL" sz="3200" dirty="0"/>
              <a:t>Flow (discharge) </a:t>
            </a:r>
            <a:r>
              <a:rPr lang="en-NL" sz="3200" i="1" dirty="0"/>
              <a:t>Q</a:t>
            </a:r>
            <a:r>
              <a:rPr lang="en-NL" sz="3200" i="1" baseline="-25000" dirty="0"/>
              <a:t>r</a:t>
            </a:r>
            <a:r>
              <a:rPr lang="en-NL" sz="3200" dirty="0"/>
              <a:t> in</a:t>
            </a:r>
            <a:r>
              <a:rPr lang="en-GB" sz="3200" dirty="0"/>
              <a:t> the</a:t>
            </a:r>
            <a:r>
              <a:rPr lang="en-NL" sz="3200" dirty="0"/>
              <a:t> aquifer at a distance </a:t>
            </a:r>
            <a:r>
              <a:rPr lang="en-NL" sz="3200" i="1" dirty="0"/>
              <a:t>r</a:t>
            </a:r>
            <a:r>
              <a:rPr lang="en-NL" sz="3200" dirty="0"/>
              <a:t> from the Theis well extracting </a:t>
            </a:r>
            <a:r>
              <a:rPr lang="en-NL" sz="3200" i="1" dirty="0"/>
              <a:t>Q</a:t>
            </a:r>
            <a:r>
              <a:rPr lang="en-NL" sz="3200" i="1" baseline="-25000" dirty="0"/>
              <a:t>o</a:t>
            </a:r>
          </a:p>
        </p:txBody>
      </p:sp>
      <p:grpSp>
        <p:nvGrpSpPr>
          <p:cNvPr id="12" name="Group 11">
            <a:extLst>
              <a:ext uri="{FF2B5EF4-FFF2-40B4-BE49-F238E27FC236}">
                <a16:creationId xmlns:a16="http://schemas.microsoft.com/office/drawing/2014/main" id="{F0EF623A-6443-C644-ADBB-6B0161EAE57B}"/>
              </a:ext>
            </a:extLst>
          </p:cNvPr>
          <p:cNvGrpSpPr/>
          <p:nvPr/>
        </p:nvGrpSpPr>
        <p:grpSpPr>
          <a:xfrm>
            <a:off x="3203848" y="1628800"/>
            <a:ext cx="3626892" cy="2829148"/>
            <a:chOff x="3332212" y="1844824"/>
            <a:chExt cx="3626892" cy="2829148"/>
          </a:xfrm>
        </p:grpSpPr>
        <p:pic>
          <p:nvPicPr>
            <p:cNvPr id="4" name="Picture 3">
              <a:extLst>
                <a:ext uri="{FF2B5EF4-FFF2-40B4-BE49-F238E27FC236}">
                  <a16:creationId xmlns:a16="http://schemas.microsoft.com/office/drawing/2014/main" id="{AF9C238F-CF77-3E4E-B9AE-821F3B8AF946}"/>
                </a:ext>
              </a:extLst>
            </p:cNvPr>
            <p:cNvPicPr>
              <a:picLocks noChangeAspect="1"/>
            </p:cNvPicPr>
            <p:nvPr/>
          </p:nvPicPr>
          <p:blipFill>
            <a:blip r:embed="rId3"/>
            <a:stretch>
              <a:fillRect/>
            </a:stretch>
          </p:blipFill>
          <p:spPr>
            <a:xfrm>
              <a:off x="3347864" y="1844824"/>
              <a:ext cx="1905000" cy="533400"/>
            </a:xfrm>
            <a:prstGeom prst="rect">
              <a:avLst/>
            </a:prstGeom>
          </p:spPr>
        </p:pic>
        <p:pic>
          <p:nvPicPr>
            <p:cNvPr id="5" name="Picture 4">
              <a:extLst>
                <a:ext uri="{FF2B5EF4-FFF2-40B4-BE49-F238E27FC236}">
                  <a16:creationId xmlns:a16="http://schemas.microsoft.com/office/drawing/2014/main" id="{DD0209CD-C4B8-2E4C-A8BB-4C457770814B}"/>
                </a:ext>
              </a:extLst>
            </p:cNvPr>
            <p:cNvPicPr>
              <a:picLocks noChangeAspect="1"/>
            </p:cNvPicPr>
            <p:nvPr/>
          </p:nvPicPr>
          <p:blipFill>
            <a:blip r:embed="rId4"/>
            <a:stretch>
              <a:fillRect/>
            </a:stretch>
          </p:blipFill>
          <p:spPr>
            <a:xfrm>
              <a:off x="3707904" y="2378224"/>
              <a:ext cx="3251200" cy="736600"/>
            </a:xfrm>
            <a:prstGeom prst="rect">
              <a:avLst/>
            </a:prstGeom>
          </p:spPr>
        </p:pic>
        <p:pic>
          <p:nvPicPr>
            <p:cNvPr id="6" name="Picture 5">
              <a:extLst>
                <a:ext uri="{FF2B5EF4-FFF2-40B4-BE49-F238E27FC236}">
                  <a16:creationId xmlns:a16="http://schemas.microsoft.com/office/drawing/2014/main" id="{058247E3-9267-934C-AB6B-E114A0786402}"/>
                </a:ext>
              </a:extLst>
            </p:cNvPr>
            <p:cNvPicPr>
              <a:picLocks noChangeAspect="1"/>
            </p:cNvPicPr>
            <p:nvPr/>
          </p:nvPicPr>
          <p:blipFill>
            <a:blip r:embed="rId5"/>
            <a:stretch>
              <a:fillRect/>
            </a:stretch>
          </p:blipFill>
          <p:spPr>
            <a:xfrm>
              <a:off x="3707904" y="3288032"/>
              <a:ext cx="2755900" cy="546100"/>
            </a:xfrm>
            <a:prstGeom prst="rect">
              <a:avLst/>
            </a:prstGeom>
          </p:spPr>
        </p:pic>
        <p:pic>
          <p:nvPicPr>
            <p:cNvPr id="8" name="Picture 7">
              <a:extLst>
                <a:ext uri="{FF2B5EF4-FFF2-40B4-BE49-F238E27FC236}">
                  <a16:creationId xmlns:a16="http://schemas.microsoft.com/office/drawing/2014/main" id="{E159F402-4375-664A-9836-904B555CAA35}"/>
                </a:ext>
              </a:extLst>
            </p:cNvPr>
            <p:cNvPicPr>
              <a:picLocks noChangeAspect="1"/>
            </p:cNvPicPr>
            <p:nvPr/>
          </p:nvPicPr>
          <p:blipFill>
            <a:blip r:embed="rId6"/>
            <a:stretch>
              <a:fillRect/>
            </a:stretch>
          </p:blipFill>
          <p:spPr>
            <a:xfrm>
              <a:off x="3332212" y="4077072"/>
              <a:ext cx="2247900" cy="596900"/>
            </a:xfrm>
            <a:prstGeom prst="rect">
              <a:avLst/>
            </a:prstGeom>
          </p:spPr>
        </p:pic>
      </p:grpSp>
      <p:grpSp>
        <p:nvGrpSpPr>
          <p:cNvPr id="13" name="Group 12">
            <a:extLst>
              <a:ext uri="{FF2B5EF4-FFF2-40B4-BE49-F238E27FC236}">
                <a16:creationId xmlns:a16="http://schemas.microsoft.com/office/drawing/2014/main" id="{24135102-F9ED-7E44-ACAE-E16EDBC9A589}"/>
              </a:ext>
            </a:extLst>
          </p:cNvPr>
          <p:cNvGrpSpPr/>
          <p:nvPr/>
        </p:nvGrpSpPr>
        <p:grpSpPr>
          <a:xfrm>
            <a:off x="3260700" y="5219789"/>
            <a:ext cx="3111500" cy="1365041"/>
            <a:chOff x="3347864" y="5219789"/>
            <a:chExt cx="3111500" cy="1365041"/>
          </a:xfrm>
        </p:grpSpPr>
        <p:pic>
          <p:nvPicPr>
            <p:cNvPr id="9" name="Picture 8">
              <a:extLst>
                <a:ext uri="{FF2B5EF4-FFF2-40B4-BE49-F238E27FC236}">
                  <a16:creationId xmlns:a16="http://schemas.microsoft.com/office/drawing/2014/main" id="{FEB995F2-5A17-8A48-989A-68B987F4BA27}"/>
                </a:ext>
              </a:extLst>
            </p:cNvPr>
            <p:cNvPicPr>
              <a:picLocks noChangeAspect="1"/>
            </p:cNvPicPr>
            <p:nvPr/>
          </p:nvPicPr>
          <p:blipFill>
            <a:blip r:embed="rId7"/>
            <a:stretch>
              <a:fillRect/>
            </a:stretch>
          </p:blipFill>
          <p:spPr>
            <a:xfrm>
              <a:off x="3347864" y="5219789"/>
              <a:ext cx="3111500" cy="571500"/>
            </a:xfrm>
            <a:prstGeom prst="rect">
              <a:avLst/>
            </a:prstGeom>
          </p:spPr>
        </p:pic>
        <p:pic>
          <p:nvPicPr>
            <p:cNvPr id="11" name="Picture 10">
              <a:extLst>
                <a:ext uri="{FF2B5EF4-FFF2-40B4-BE49-F238E27FC236}">
                  <a16:creationId xmlns:a16="http://schemas.microsoft.com/office/drawing/2014/main" id="{120D3018-E6C0-C840-8E4E-DE8D7575E75F}"/>
                </a:ext>
              </a:extLst>
            </p:cNvPr>
            <p:cNvPicPr>
              <a:picLocks noChangeAspect="1"/>
            </p:cNvPicPr>
            <p:nvPr/>
          </p:nvPicPr>
          <p:blipFill>
            <a:blip r:embed="rId8"/>
            <a:stretch>
              <a:fillRect/>
            </a:stretch>
          </p:blipFill>
          <p:spPr>
            <a:xfrm>
              <a:off x="3347864" y="5987930"/>
              <a:ext cx="1841500" cy="596900"/>
            </a:xfrm>
            <a:prstGeom prst="rect">
              <a:avLst/>
            </a:prstGeom>
          </p:spPr>
        </p:pic>
      </p:grpSp>
      <p:cxnSp>
        <p:nvCxnSpPr>
          <p:cNvPr id="15" name="Straight Connector 14">
            <a:extLst>
              <a:ext uri="{FF2B5EF4-FFF2-40B4-BE49-F238E27FC236}">
                <a16:creationId xmlns:a16="http://schemas.microsoft.com/office/drawing/2014/main" id="{CA78A270-8F4E-9647-86BC-872F054E8F67}"/>
              </a:ext>
            </a:extLst>
          </p:cNvPr>
          <p:cNvCxnSpPr>
            <a:cxnSpLocks/>
          </p:cNvCxnSpPr>
          <p:nvPr/>
        </p:nvCxnSpPr>
        <p:spPr>
          <a:xfrm>
            <a:off x="1547664" y="4797152"/>
            <a:ext cx="597666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94BC37F-0014-5242-81E5-4EEA4A904090}"/>
              </a:ext>
            </a:extLst>
          </p:cNvPr>
          <p:cNvCxnSpPr>
            <a:cxnSpLocks/>
          </p:cNvCxnSpPr>
          <p:nvPr/>
        </p:nvCxnSpPr>
        <p:spPr>
          <a:xfrm>
            <a:off x="1547664" y="1444532"/>
            <a:ext cx="597666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747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DAEF-215B-274E-815C-87E1A8BAB4FE}"/>
              </a:ext>
            </a:extLst>
          </p:cNvPr>
          <p:cNvSpPr>
            <a:spLocks noGrp="1"/>
          </p:cNvSpPr>
          <p:nvPr>
            <p:ph type="title"/>
          </p:nvPr>
        </p:nvSpPr>
        <p:spPr>
          <a:xfrm>
            <a:off x="0" y="107576"/>
            <a:ext cx="9143999" cy="1017168"/>
          </a:xfrm>
        </p:spPr>
        <p:txBody>
          <a:bodyPr/>
          <a:lstStyle/>
          <a:p>
            <a:r>
              <a:rPr lang="en-NL" sz="3200" dirty="0"/>
              <a:t>Flow (discharge) </a:t>
            </a:r>
            <a:r>
              <a:rPr lang="en-NL" sz="3200" i="1" dirty="0"/>
              <a:t>Q</a:t>
            </a:r>
            <a:r>
              <a:rPr lang="en-NL" sz="3200" i="1" baseline="-25000" dirty="0"/>
              <a:t>r</a:t>
            </a:r>
            <a:r>
              <a:rPr lang="en-NL" sz="3200" dirty="0"/>
              <a:t> in</a:t>
            </a:r>
            <a:r>
              <a:rPr lang="en-GB" sz="3200" dirty="0"/>
              <a:t> the</a:t>
            </a:r>
            <a:r>
              <a:rPr lang="en-NL" sz="3200" dirty="0"/>
              <a:t> aquifer at a distance </a:t>
            </a:r>
            <a:r>
              <a:rPr lang="en-NL" sz="3200" i="1" dirty="0"/>
              <a:t>r</a:t>
            </a:r>
            <a:r>
              <a:rPr lang="en-NL" sz="3200" dirty="0"/>
              <a:t> from the Theis well extracting </a:t>
            </a:r>
            <a:r>
              <a:rPr lang="en-NL" sz="3200" i="1" dirty="0"/>
              <a:t>Q</a:t>
            </a:r>
            <a:r>
              <a:rPr lang="en-NL" sz="3200" i="1" baseline="-25000" dirty="0"/>
              <a:t>o</a:t>
            </a:r>
            <a:r>
              <a:rPr lang="en-NL" sz="3200" i="1" dirty="0"/>
              <a:t> (continued)</a:t>
            </a:r>
            <a:endParaRPr lang="en-NL" sz="3200" dirty="0"/>
          </a:p>
        </p:txBody>
      </p:sp>
      <p:pic>
        <p:nvPicPr>
          <p:cNvPr id="4" name="Picture 3">
            <a:extLst>
              <a:ext uri="{FF2B5EF4-FFF2-40B4-BE49-F238E27FC236}">
                <a16:creationId xmlns:a16="http://schemas.microsoft.com/office/drawing/2014/main" id="{2B571136-2133-7C4D-9F9A-9A647808079D}"/>
              </a:ext>
            </a:extLst>
          </p:cNvPr>
          <p:cNvPicPr>
            <a:picLocks noChangeAspect="1"/>
          </p:cNvPicPr>
          <p:nvPr/>
        </p:nvPicPr>
        <p:blipFill>
          <a:blip r:embed="rId2"/>
          <a:stretch>
            <a:fillRect/>
          </a:stretch>
        </p:blipFill>
        <p:spPr>
          <a:xfrm>
            <a:off x="3168650" y="1700808"/>
            <a:ext cx="2806700" cy="927100"/>
          </a:xfrm>
          <a:prstGeom prst="rect">
            <a:avLst/>
          </a:prstGeom>
        </p:spPr>
      </p:pic>
      <p:pic>
        <p:nvPicPr>
          <p:cNvPr id="5" name="Picture 4">
            <a:extLst>
              <a:ext uri="{FF2B5EF4-FFF2-40B4-BE49-F238E27FC236}">
                <a16:creationId xmlns:a16="http://schemas.microsoft.com/office/drawing/2014/main" id="{216B12BA-E992-F64E-8D26-90D0B789CF4D}"/>
              </a:ext>
            </a:extLst>
          </p:cNvPr>
          <p:cNvPicPr>
            <a:picLocks noChangeAspect="1"/>
          </p:cNvPicPr>
          <p:nvPr/>
        </p:nvPicPr>
        <p:blipFill>
          <a:blip r:embed="rId3"/>
          <a:stretch>
            <a:fillRect/>
          </a:stretch>
        </p:blipFill>
        <p:spPr>
          <a:xfrm>
            <a:off x="3635896" y="2943622"/>
            <a:ext cx="1041400" cy="520700"/>
          </a:xfrm>
          <a:prstGeom prst="rect">
            <a:avLst/>
          </a:prstGeom>
        </p:spPr>
      </p:pic>
      <p:pic>
        <p:nvPicPr>
          <p:cNvPr id="6" name="Picture 5">
            <a:extLst>
              <a:ext uri="{FF2B5EF4-FFF2-40B4-BE49-F238E27FC236}">
                <a16:creationId xmlns:a16="http://schemas.microsoft.com/office/drawing/2014/main" id="{5D5A2CBE-C7AB-CF41-AF3F-2C0C63F194AB}"/>
              </a:ext>
            </a:extLst>
          </p:cNvPr>
          <p:cNvPicPr>
            <a:picLocks noChangeAspect="1"/>
          </p:cNvPicPr>
          <p:nvPr/>
        </p:nvPicPr>
        <p:blipFill>
          <a:blip r:embed="rId4"/>
          <a:stretch>
            <a:fillRect/>
          </a:stretch>
        </p:blipFill>
        <p:spPr>
          <a:xfrm>
            <a:off x="3168650" y="4079496"/>
            <a:ext cx="1079500" cy="584200"/>
          </a:xfrm>
          <a:prstGeom prst="rect">
            <a:avLst/>
          </a:prstGeom>
        </p:spPr>
      </p:pic>
      <p:pic>
        <p:nvPicPr>
          <p:cNvPr id="7" name="Picture 6">
            <a:extLst>
              <a:ext uri="{FF2B5EF4-FFF2-40B4-BE49-F238E27FC236}">
                <a16:creationId xmlns:a16="http://schemas.microsoft.com/office/drawing/2014/main" id="{BDB97A00-3831-744A-8E44-5E9BCEAD09DC}"/>
              </a:ext>
            </a:extLst>
          </p:cNvPr>
          <p:cNvPicPr>
            <a:picLocks noChangeAspect="1"/>
          </p:cNvPicPr>
          <p:nvPr/>
        </p:nvPicPr>
        <p:blipFill>
          <a:blip r:embed="rId5"/>
          <a:stretch>
            <a:fillRect/>
          </a:stretch>
        </p:blipFill>
        <p:spPr>
          <a:xfrm>
            <a:off x="3168650" y="5278870"/>
            <a:ext cx="2273300" cy="635000"/>
          </a:xfrm>
          <a:prstGeom prst="rect">
            <a:avLst/>
          </a:prstGeom>
        </p:spPr>
      </p:pic>
    </p:spTree>
    <p:extLst>
      <p:ext uri="{BB962C8B-B14F-4D97-AF65-F5344CB8AC3E}">
        <p14:creationId xmlns:p14="http://schemas.microsoft.com/office/powerpoint/2010/main" val="238007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37D6-BF49-834A-A257-4D0604D2AB5A}"/>
              </a:ext>
            </a:extLst>
          </p:cNvPr>
          <p:cNvSpPr>
            <a:spLocks noGrp="1"/>
          </p:cNvSpPr>
          <p:nvPr>
            <p:ph type="title"/>
          </p:nvPr>
        </p:nvSpPr>
        <p:spPr>
          <a:xfrm>
            <a:off x="0" y="260649"/>
            <a:ext cx="9144000" cy="1080120"/>
          </a:xfrm>
        </p:spPr>
        <p:txBody>
          <a:bodyPr/>
          <a:lstStyle/>
          <a:p>
            <a:r>
              <a:rPr lang="en-NL" sz="3200" dirty="0"/>
              <a:t>Visualizing the relative discharge </a:t>
            </a:r>
            <a:r>
              <a:rPr lang="en-NL" sz="3200" i="1" dirty="0"/>
              <a:t>Q</a:t>
            </a:r>
            <a:r>
              <a:rPr lang="en-NL" sz="3200" i="1" baseline="-25000" dirty="0"/>
              <a:t>r</a:t>
            </a:r>
            <a:r>
              <a:rPr lang="en-NL" sz="3200" dirty="0"/>
              <a:t> /</a:t>
            </a:r>
            <a:r>
              <a:rPr lang="en-NL" sz="3200" i="1" dirty="0"/>
              <a:t>Q</a:t>
            </a:r>
            <a:r>
              <a:rPr lang="en-NL" sz="3200" i="1" baseline="-25000" dirty="0"/>
              <a:t>0 </a:t>
            </a:r>
            <a:r>
              <a:rPr lang="en-NL" sz="3200" dirty="0"/>
              <a:t>in</a:t>
            </a:r>
            <a:r>
              <a:rPr lang="en-GB" sz="3200" dirty="0"/>
              <a:t> the</a:t>
            </a:r>
            <a:r>
              <a:rPr lang="en-NL" sz="3200" dirty="0"/>
              <a:t> aquifer at a distance </a:t>
            </a:r>
            <a:r>
              <a:rPr lang="en-NL" sz="3200" i="1" dirty="0"/>
              <a:t>r</a:t>
            </a:r>
            <a:r>
              <a:rPr lang="en-NL" sz="3200" dirty="0"/>
              <a:t> from the Theis</a:t>
            </a:r>
          </a:p>
        </p:txBody>
      </p:sp>
      <p:pic>
        <p:nvPicPr>
          <p:cNvPr id="5" name="Content Placeholder 4" descr="Chart, line chart&#10;&#10;Description automatically generated">
            <a:extLst>
              <a:ext uri="{FF2B5EF4-FFF2-40B4-BE49-F238E27FC236}">
                <a16:creationId xmlns:a16="http://schemas.microsoft.com/office/drawing/2014/main" id="{6FEEF8E3-CA47-244D-90DA-6B21A50C1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275" y="1811655"/>
            <a:ext cx="8042275" cy="3920489"/>
          </a:xfrm>
        </p:spPr>
      </p:pic>
    </p:spTree>
    <p:extLst>
      <p:ext uri="{BB962C8B-B14F-4D97-AF65-F5344CB8AC3E}">
        <p14:creationId xmlns:p14="http://schemas.microsoft.com/office/powerpoint/2010/main" val="514744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81" name="Picture 5"/>
          <p:cNvPicPr>
            <a:picLocks noChangeAspect="1" noChangeArrowheads="1"/>
          </p:cNvPicPr>
          <p:nvPr/>
        </p:nvPicPr>
        <p:blipFill>
          <a:blip r:embed="rId3" cstate="print"/>
          <a:srcRect/>
          <a:stretch>
            <a:fillRect/>
          </a:stretch>
        </p:blipFill>
        <p:spPr bwMode="auto">
          <a:xfrm>
            <a:off x="593725" y="0"/>
            <a:ext cx="7956550" cy="662622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6BF1-8B86-8141-B02E-81BE58E2E098}"/>
              </a:ext>
            </a:extLst>
          </p:cNvPr>
          <p:cNvSpPr>
            <a:spLocks noGrp="1"/>
          </p:cNvSpPr>
          <p:nvPr>
            <p:ph type="title"/>
          </p:nvPr>
        </p:nvSpPr>
        <p:spPr/>
        <p:txBody>
          <a:bodyPr/>
          <a:lstStyle/>
          <a:p>
            <a:r>
              <a:rPr lang="en-NL" sz="3200" dirty="0"/>
              <a:t>What does the decline of the ratio </a:t>
            </a:r>
            <a:r>
              <a:rPr lang="en-NL" sz="3200" i="1" dirty="0"/>
              <a:t>Q</a:t>
            </a:r>
            <a:r>
              <a:rPr lang="en-NL" sz="3200" i="1" baseline="-25000" dirty="0"/>
              <a:t>r</a:t>
            </a:r>
            <a:r>
              <a:rPr lang="en-NL" sz="3200" dirty="0"/>
              <a:t>/</a:t>
            </a:r>
            <a:r>
              <a:rPr lang="en-NL" sz="3200" i="1" dirty="0"/>
              <a:t>Q</a:t>
            </a:r>
            <a:r>
              <a:rPr lang="en-NL" sz="3200" i="1" baseline="-25000" dirty="0"/>
              <a:t>0</a:t>
            </a:r>
            <a:r>
              <a:rPr lang="en-NL" sz="3200" dirty="0"/>
              <a:t> with time mean?</a:t>
            </a:r>
          </a:p>
        </p:txBody>
      </p:sp>
      <p:sp>
        <p:nvSpPr>
          <p:cNvPr id="3" name="Content Placeholder 2">
            <a:extLst>
              <a:ext uri="{FF2B5EF4-FFF2-40B4-BE49-F238E27FC236}">
                <a16:creationId xmlns:a16="http://schemas.microsoft.com/office/drawing/2014/main" id="{6D352203-6B40-8044-ABED-37C383FE3D63}"/>
              </a:ext>
            </a:extLst>
          </p:cNvPr>
          <p:cNvSpPr>
            <a:spLocks noGrp="1"/>
          </p:cNvSpPr>
          <p:nvPr>
            <p:ph idx="1"/>
          </p:nvPr>
        </p:nvSpPr>
        <p:spPr>
          <a:xfrm>
            <a:off x="549275" y="1600200"/>
            <a:ext cx="8042276" cy="5257799"/>
          </a:xfrm>
        </p:spPr>
        <p:txBody>
          <a:bodyPr>
            <a:normAutofit fontScale="70000" lnSpcReduction="20000"/>
          </a:bodyPr>
          <a:lstStyle/>
          <a:p>
            <a:r>
              <a:rPr lang="en-NL" dirty="0"/>
              <a:t>At any distance, </a:t>
            </a:r>
            <a:r>
              <a:rPr lang="en-NL" i="1" dirty="0"/>
              <a:t>Q</a:t>
            </a:r>
            <a:r>
              <a:rPr lang="en-NL" i="1" baseline="-25000" dirty="0"/>
              <a:t>r</a:t>
            </a:r>
            <a:r>
              <a:rPr lang="en-NL" dirty="0">
                <a:sym typeface="Wingdings" pitchFamily="2" charset="2"/>
              </a:rPr>
              <a:t></a:t>
            </a:r>
            <a:r>
              <a:rPr lang="en-NL" i="1" dirty="0">
                <a:sym typeface="Wingdings" pitchFamily="2" charset="2"/>
              </a:rPr>
              <a:t>Q</a:t>
            </a:r>
            <a:r>
              <a:rPr lang="en-NL" i="1" baseline="-25000" dirty="0">
                <a:sym typeface="Wingdings" pitchFamily="2" charset="2"/>
              </a:rPr>
              <a:t>0</a:t>
            </a:r>
            <a:r>
              <a:rPr lang="en-NL" dirty="0">
                <a:sym typeface="Wingdings" pitchFamily="2" charset="2"/>
              </a:rPr>
              <a:t> with time t</a:t>
            </a:r>
            <a:r>
              <a:rPr lang="en-GB" dirty="0">
                <a:sym typeface="Wingdings" pitchFamily="2" charset="2"/>
              </a:rPr>
              <a:t>he</a:t>
            </a:r>
            <a:r>
              <a:rPr lang="en-NL" dirty="0">
                <a:sym typeface="Wingdings" pitchFamily="2" charset="2"/>
              </a:rPr>
              <a:t> discharge at any distance </a:t>
            </a:r>
            <a:r>
              <a:rPr lang="en-NL" i="1" dirty="0">
                <a:sym typeface="Wingdings" pitchFamily="2" charset="2"/>
              </a:rPr>
              <a:t>r</a:t>
            </a:r>
            <a:r>
              <a:rPr lang="en-NL" dirty="0">
                <a:sym typeface="Wingdings" pitchFamily="2" charset="2"/>
              </a:rPr>
              <a:t> will approach that of the well.</a:t>
            </a:r>
          </a:p>
          <a:p>
            <a:r>
              <a:rPr lang="en-NL" dirty="0">
                <a:sym typeface="Wingdings" pitchFamily="2" charset="2"/>
              </a:rPr>
              <a:t>Although the drawdown will never become constant in the Theis case, the gradients will, because the discharge will become constant at any </a:t>
            </a:r>
            <a:r>
              <a:rPr lang="en-NL" i="1" dirty="0">
                <a:sym typeface="Wingdings" pitchFamily="2" charset="2"/>
              </a:rPr>
              <a:t>r</a:t>
            </a:r>
          </a:p>
          <a:p>
            <a:r>
              <a:rPr lang="en-NL" dirty="0">
                <a:sym typeface="Wingdings" pitchFamily="2" charset="2"/>
              </a:rPr>
              <a:t>Interpreting a transient pumping test may be done using the stationary Thiem solution but not based on the absolute heads but on the head differences between observation wells at different distances from the well.</a:t>
            </a:r>
          </a:p>
          <a:p>
            <a:r>
              <a:rPr lang="en-NL" dirty="0"/>
              <a:t>All water comes from storage in the Theis case, but it will come from larger distances as time with time.</a:t>
            </a:r>
          </a:p>
          <a:p>
            <a:r>
              <a:rPr lang="en-NL" dirty="0"/>
              <a:t>The approach </a:t>
            </a:r>
            <a:r>
              <a:rPr lang="en-NL" i="1" dirty="0"/>
              <a:t>Q</a:t>
            </a:r>
            <a:r>
              <a:rPr lang="en-NL" i="1" baseline="-25000" dirty="0"/>
              <a:t>r</a:t>
            </a:r>
            <a:r>
              <a:rPr lang="en-NL" dirty="0"/>
              <a:t> </a:t>
            </a:r>
            <a:r>
              <a:rPr lang="en-NL" dirty="0">
                <a:sym typeface="Wingdings" pitchFamily="2" charset="2"/>
              </a:rPr>
              <a:t> </a:t>
            </a:r>
            <a:r>
              <a:rPr lang="en-NL" i="1" dirty="0">
                <a:sym typeface="Wingdings" pitchFamily="2" charset="2"/>
              </a:rPr>
              <a:t>Q</a:t>
            </a:r>
            <a:r>
              <a:rPr lang="en-NL" i="1" baseline="-25000" dirty="0">
                <a:sym typeface="Wingdings" pitchFamily="2" charset="2"/>
              </a:rPr>
              <a:t>o</a:t>
            </a:r>
            <a:r>
              <a:rPr lang="en-NL" dirty="0">
                <a:sym typeface="Wingdings" pitchFamily="2" charset="2"/>
              </a:rPr>
              <a:t> is the cause of the existance of a radius of influence that grows with time.</a:t>
            </a:r>
          </a:p>
          <a:p>
            <a:r>
              <a:rPr lang="en-NL" dirty="0">
                <a:sym typeface="Wingdings" pitchFamily="2" charset="2"/>
              </a:rPr>
              <a:t>Because of the same reason, t</a:t>
            </a:r>
            <a:r>
              <a:rPr lang="en-GB" dirty="0">
                <a:sym typeface="Wingdings" pitchFamily="2" charset="2"/>
              </a:rPr>
              <a:t>he</a:t>
            </a:r>
            <a:r>
              <a:rPr lang="en-NL" dirty="0">
                <a:sym typeface="Wingdings" pitchFamily="2" charset="2"/>
              </a:rPr>
              <a:t> dawdown with log of distance must form a straight line for all distances up to about the radius of influence (can you proof this argument?)</a:t>
            </a:r>
          </a:p>
          <a:p>
            <a:r>
              <a:rPr lang="en-NL" dirty="0">
                <a:sym typeface="Wingdings" pitchFamily="2" charset="2"/>
              </a:rPr>
              <a:t>In fact, the radius of influence has the same role as t</a:t>
            </a:r>
            <a:r>
              <a:rPr lang="en-GB" dirty="0">
                <a:sym typeface="Wingdings" pitchFamily="2" charset="2"/>
              </a:rPr>
              <a:t>he</a:t>
            </a:r>
            <a:r>
              <a:rPr lang="en-NL" dirty="0">
                <a:sym typeface="Wingdings" pitchFamily="2" charset="2"/>
              </a:rPr>
              <a:t> boundary radius with zero drawdown in the steady case. Only, in t</a:t>
            </a:r>
            <a:r>
              <a:rPr lang="en-GB" dirty="0">
                <a:sym typeface="Wingdings" pitchFamily="2" charset="2"/>
              </a:rPr>
              <a:t>he</a:t>
            </a:r>
            <a:r>
              <a:rPr lang="en-NL" dirty="0">
                <a:sym typeface="Wingdings" pitchFamily="2" charset="2"/>
              </a:rPr>
              <a:t> transient Theis case, this radius increases with the root of time.</a:t>
            </a:r>
            <a:endParaRPr lang="en-NL" dirty="0"/>
          </a:p>
        </p:txBody>
      </p:sp>
    </p:spTree>
    <p:extLst>
      <p:ext uri="{BB962C8B-B14F-4D97-AF65-F5344CB8AC3E}">
        <p14:creationId xmlns:p14="http://schemas.microsoft.com/office/powerpoint/2010/main" val="2544217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9EFA-6570-E545-AC86-F1E0AC29FBA2}"/>
              </a:ext>
            </a:extLst>
          </p:cNvPr>
          <p:cNvSpPr>
            <a:spLocks noGrp="1"/>
          </p:cNvSpPr>
          <p:nvPr>
            <p:ph type="title"/>
          </p:nvPr>
        </p:nvSpPr>
        <p:spPr/>
        <p:txBody>
          <a:bodyPr/>
          <a:lstStyle/>
          <a:p>
            <a:r>
              <a:rPr lang="en-NL" dirty="0"/>
              <a:t>Pumping tests</a:t>
            </a:r>
          </a:p>
        </p:txBody>
      </p:sp>
      <p:sp>
        <p:nvSpPr>
          <p:cNvPr id="3" name="Content Placeholder 2">
            <a:extLst>
              <a:ext uri="{FF2B5EF4-FFF2-40B4-BE49-F238E27FC236}">
                <a16:creationId xmlns:a16="http://schemas.microsoft.com/office/drawing/2014/main" id="{E6144865-0D2D-3E4C-ADE9-F3038C56453F}"/>
              </a:ext>
            </a:extLst>
          </p:cNvPr>
          <p:cNvSpPr>
            <a:spLocks noGrp="1"/>
          </p:cNvSpPr>
          <p:nvPr>
            <p:ph idx="1"/>
          </p:nvPr>
        </p:nvSpPr>
        <p:spPr>
          <a:xfrm>
            <a:off x="549275" y="1600200"/>
            <a:ext cx="8042276" cy="5257799"/>
          </a:xfrm>
        </p:spPr>
        <p:txBody>
          <a:bodyPr>
            <a:normAutofit fontScale="62500" lnSpcReduction="20000"/>
          </a:bodyPr>
          <a:lstStyle/>
          <a:p>
            <a:r>
              <a:rPr lang="en-NL" dirty="0"/>
              <a:t>A pumping trest on a well is done to obtain aquifer parameters needed in groundwater calculations.</a:t>
            </a:r>
          </a:p>
          <a:p>
            <a:r>
              <a:rPr lang="en-NL" dirty="0"/>
              <a:t>Piezometer wells are (generally) installed at different distances of the well. Groundwater levels are registered by hand an or by loggers.</a:t>
            </a:r>
          </a:p>
          <a:p>
            <a:r>
              <a:rPr lang="en-NL" dirty="0"/>
              <a:t>The well pump is started as some moment, using a pump with a virtually constant discharge.</a:t>
            </a:r>
          </a:p>
          <a:p>
            <a:r>
              <a:rPr lang="en-NL" dirty="0"/>
              <a:t>Groundwater levels are registered with high frequency at first, possibly reducing the frequence at later times.</a:t>
            </a:r>
          </a:p>
          <a:p>
            <a:r>
              <a:rPr lang="en-NL" dirty="0"/>
              <a:t>Pumping is continued for as long as desired giving the expected time required to collect adequate data, taking into consideration the pumping and labor cost and the permit issued by the regulator.</a:t>
            </a:r>
          </a:p>
          <a:p>
            <a:r>
              <a:rPr lang="en-NL" dirty="0"/>
              <a:t>After stopping the pump, registration is continued at high frequency to monitor the rapid restoration of the groundwater levels, which is called the stop-test. The stop test has guaranteed  constant flow, as it is zero.</a:t>
            </a:r>
          </a:p>
          <a:p>
            <a:r>
              <a:rPr lang="en-NL" dirty="0"/>
              <a:t>Finally, the data are assembled and interpreted by a hydrologist. This is often done with a computer model or specific pumping-terst software. However, before using such software in a final step, the data have to be explored, wh</a:t>
            </a:r>
            <a:r>
              <a:rPr lang="en-GB" dirty="0"/>
              <a:t>ich is done on the classical way to get the required insight.</a:t>
            </a:r>
            <a:endParaRPr lang="en-NL" dirty="0"/>
          </a:p>
        </p:txBody>
      </p:sp>
    </p:spTree>
    <p:extLst>
      <p:ext uri="{BB962C8B-B14F-4D97-AF65-F5344CB8AC3E}">
        <p14:creationId xmlns:p14="http://schemas.microsoft.com/office/powerpoint/2010/main" val="55962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AB5B-778D-3B49-8CEC-83220FBE6832}"/>
              </a:ext>
            </a:extLst>
          </p:cNvPr>
          <p:cNvSpPr>
            <a:spLocks noGrp="1"/>
          </p:cNvSpPr>
          <p:nvPr>
            <p:ph type="title"/>
          </p:nvPr>
        </p:nvSpPr>
        <p:spPr/>
        <p:txBody>
          <a:bodyPr/>
          <a:lstStyle/>
          <a:p>
            <a:r>
              <a:rPr lang="en-NL" sz="3200" dirty="0"/>
              <a:t>Consider a pumping test in the situation shown in the following slide</a:t>
            </a:r>
          </a:p>
        </p:txBody>
      </p:sp>
      <p:sp>
        <p:nvSpPr>
          <p:cNvPr id="3" name="Content Placeholder 2">
            <a:extLst>
              <a:ext uri="{FF2B5EF4-FFF2-40B4-BE49-F238E27FC236}">
                <a16:creationId xmlns:a16="http://schemas.microsoft.com/office/drawing/2014/main" id="{C5859F0B-71E2-C044-B587-6C635B63254B}"/>
              </a:ext>
            </a:extLst>
          </p:cNvPr>
          <p:cNvSpPr>
            <a:spLocks noGrp="1"/>
          </p:cNvSpPr>
          <p:nvPr>
            <p:ph idx="1"/>
          </p:nvPr>
        </p:nvSpPr>
        <p:spPr/>
        <p:txBody>
          <a:bodyPr>
            <a:normAutofit fontScale="92500" lnSpcReduction="20000"/>
          </a:bodyPr>
          <a:lstStyle/>
          <a:p>
            <a:r>
              <a:rPr lang="en-NL" dirty="0"/>
              <a:t>A well with a partially penetrating screen installed in an aquifer 60 m thick.</a:t>
            </a:r>
          </a:p>
          <a:p>
            <a:r>
              <a:rPr lang="en-NL" dirty="0"/>
              <a:t>12 observation wells were installed, 6 at 10 m above the bottom of the aquifer and 6 at 50 m above the bottom of the aquifer.</a:t>
            </a:r>
          </a:p>
          <a:p>
            <a:r>
              <a:rPr lang="en-NL" dirty="0"/>
              <a:t>The distances are 0.25, 10, 30, 60, 120 and 240 m</a:t>
            </a:r>
          </a:p>
          <a:p>
            <a:r>
              <a:rPr lang="en-NL" dirty="0"/>
              <a:t>The well extracts a constant flow of Q=2400 m3/d</a:t>
            </a:r>
          </a:p>
          <a:p>
            <a:r>
              <a:rPr lang="en-NL" dirty="0"/>
              <a:t>The drawdown data are given</a:t>
            </a:r>
          </a:p>
          <a:p>
            <a:r>
              <a:rPr lang="en-NL" dirty="0"/>
              <a:t>Determine the transmissivty, storage coefficient and and possibly the vertical hydraulic resistance of the overlying aquitard</a:t>
            </a:r>
          </a:p>
        </p:txBody>
      </p:sp>
    </p:spTree>
    <p:extLst>
      <p:ext uri="{BB962C8B-B14F-4D97-AF65-F5344CB8AC3E}">
        <p14:creationId xmlns:p14="http://schemas.microsoft.com/office/powerpoint/2010/main" val="3678589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82EF3-2459-9D4C-9A34-8FD2425ACB87}"/>
              </a:ext>
            </a:extLst>
          </p:cNvPr>
          <p:cNvSpPr/>
          <p:nvPr/>
        </p:nvSpPr>
        <p:spPr>
          <a:xfrm>
            <a:off x="0" y="5273824"/>
            <a:ext cx="9144000" cy="504056"/>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3" name="Rectangle 2">
            <a:extLst>
              <a:ext uri="{FF2B5EF4-FFF2-40B4-BE49-F238E27FC236}">
                <a16:creationId xmlns:a16="http://schemas.microsoft.com/office/drawing/2014/main" id="{CA13F7A2-401E-884C-B01A-EFD63A2AF402}"/>
              </a:ext>
            </a:extLst>
          </p:cNvPr>
          <p:cNvSpPr/>
          <p:nvPr/>
        </p:nvSpPr>
        <p:spPr>
          <a:xfrm>
            <a:off x="0" y="1960180"/>
            <a:ext cx="9144000" cy="504056"/>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nvGrpSpPr>
          <p:cNvPr id="8" name="Group 7">
            <a:extLst>
              <a:ext uri="{FF2B5EF4-FFF2-40B4-BE49-F238E27FC236}">
                <a16:creationId xmlns:a16="http://schemas.microsoft.com/office/drawing/2014/main" id="{50CEBACA-3564-DA44-AD11-CB9DD71E8A9D}"/>
              </a:ext>
            </a:extLst>
          </p:cNvPr>
          <p:cNvGrpSpPr/>
          <p:nvPr/>
        </p:nvGrpSpPr>
        <p:grpSpPr>
          <a:xfrm>
            <a:off x="1413292" y="1864720"/>
            <a:ext cx="54098" cy="1181096"/>
            <a:chOff x="1745117" y="1912793"/>
            <a:chExt cx="54098" cy="1181096"/>
          </a:xfrm>
        </p:grpSpPr>
        <p:sp>
          <p:nvSpPr>
            <p:cNvPr id="4" name="Rectangle 3">
              <a:extLst>
                <a:ext uri="{FF2B5EF4-FFF2-40B4-BE49-F238E27FC236}">
                  <a16:creationId xmlns:a16="http://schemas.microsoft.com/office/drawing/2014/main" id="{1A010DD9-99A2-6F46-A2CF-B58CA7831655}"/>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6A1D8A80-78B6-B84F-AC70-316F0149E262}"/>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cxnSp>
        <p:nvCxnSpPr>
          <p:cNvPr id="19" name="Straight Connector 18">
            <a:extLst>
              <a:ext uri="{FF2B5EF4-FFF2-40B4-BE49-F238E27FC236}">
                <a16:creationId xmlns:a16="http://schemas.microsoft.com/office/drawing/2014/main" id="{AB87AB2E-3DF2-CC48-9F8C-7F94A89F4BF2}"/>
              </a:ext>
            </a:extLst>
          </p:cNvPr>
          <p:cNvCxnSpPr>
            <a:cxnSpLocks/>
          </p:cNvCxnSpPr>
          <p:nvPr/>
        </p:nvCxnSpPr>
        <p:spPr>
          <a:xfrm>
            <a:off x="2153173" y="188640"/>
            <a:ext cx="15750" cy="5949280"/>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467B403-533C-2748-8AE0-9215271E79D0}"/>
              </a:ext>
            </a:extLst>
          </p:cNvPr>
          <p:cNvCxnSpPr>
            <a:cxnSpLocks/>
          </p:cNvCxnSpPr>
          <p:nvPr/>
        </p:nvCxnSpPr>
        <p:spPr>
          <a:xfrm>
            <a:off x="670990" y="5304975"/>
            <a:ext cx="13223" cy="1435363"/>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7C63E50-1E5A-E044-9DC8-DCB4F7BF5440}"/>
              </a:ext>
            </a:extLst>
          </p:cNvPr>
          <p:cNvCxnSpPr>
            <a:cxnSpLocks/>
          </p:cNvCxnSpPr>
          <p:nvPr/>
        </p:nvCxnSpPr>
        <p:spPr>
          <a:xfrm>
            <a:off x="766610" y="1628800"/>
            <a:ext cx="736533"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DF17657B-7D7F-D94F-966B-DB9A36F7920C}"/>
              </a:ext>
            </a:extLst>
          </p:cNvPr>
          <p:cNvPicPr>
            <a:picLocks noChangeAspect="1"/>
          </p:cNvPicPr>
          <p:nvPr/>
        </p:nvPicPr>
        <p:blipFill>
          <a:blip r:embed="rId3"/>
          <a:stretch>
            <a:fillRect/>
          </a:stretch>
        </p:blipFill>
        <p:spPr>
          <a:xfrm>
            <a:off x="6090480" y="2180099"/>
            <a:ext cx="127000" cy="139700"/>
          </a:xfrm>
          <a:prstGeom prst="rect">
            <a:avLst/>
          </a:prstGeom>
          <a:solidFill>
            <a:schemeClr val="bg1"/>
          </a:solidFill>
        </p:spPr>
      </p:pic>
      <p:pic>
        <p:nvPicPr>
          <p:cNvPr id="102" name="Picture 101">
            <a:extLst>
              <a:ext uri="{FF2B5EF4-FFF2-40B4-BE49-F238E27FC236}">
                <a16:creationId xmlns:a16="http://schemas.microsoft.com/office/drawing/2014/main" id="{6DEB9EDD-93D7-A145-AFAF-D71C68E999D8}"/>
              </a:ext>
            </a:extLst>
          </p:cNvPr>
          <p:cNvPicPr>
            <a:picLocks noChangeAspect="1"/>
          </p:cNvPicPr>
          <p:nvPr/>
        </p:nvPicPr>
        <p:blipFill>
          <a:blip r:embed="rId4"/>
          <a:stretch>
            <a:fillRect/>
          </a:stretch>
        </p:blipFill>
        <p:spPr>
          <a:xfrm>
            <a:off x="6635947" y="1684193"/>
            <a:ext cx="241300" cy="228600"/>
          </a:xfrm>
          <a:prstGeom prst="rect">
            <a:avLst/>
          </a:prstGeom>
          <a:solidFill>
            <a:schemeClr val="bg1"/>
          </a:solidFill>
        </p:spPr>
      </p:pic>
      <p:cxnSp>
        <p:nvCxnSpPr>
          <p:cNvPr id="105" name="Straight Arrow Connector 104">
            <a:extLst>
              <a:ext uri="{FF2B5EF4-FFF2-40B4-BE49-F238E27FC236}">
                <a16:creationId xmlns:a16="http://schemas.microsoft.com/office/drawing/2014/main" id="{3F3CC3EF-4837-F24E-B199-A2790D10A67C}"/>
              </a:ext>
            </a:extLst>
          </p:cNvPr>
          <p:cNvCxnSpPr>
            <a:cxnSpLocks/>
          </p:cNvCxnSpPr>
          <p:nvPr/>
        </p:nvCxnSpPr>
        <p:spPr>
          <a:xfrm flipV="1">
            <a:off x="781607" y="878522"/>
            <a:ext cx="7863" cy="763352"/>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3CD0586D-CBAE-0E45-AB62-9268248CA313}"/>
              </a:ext>
            </a:extLst>
          </p:cNvPr>
          <p:cNvSpPr/>
          <p:nvPr/>
        </p:nvSpPr>
        <p:spPr>
          <a:xfrm>
            <a:off x="692593" y="1844823"/>
            <a:ext cx="156413" cy="15841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1F1E3654-093F-C247-973B-D29BF1DF8D1C}"/>
              </a:ext>
            </a:extLst>
          </p:cNvPr>
          <p:cNvSpPr/>
          <p:nvPr/>
        </p:nvSpPr>
        <p:spPr>
          <a:xfrm>
            <a:off x="684214" y="2450136"/>
            <a:ext cx="164792" cy="978864"/>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nvGrpSpPr>
          <p:cNvPr id="57" name="Group 56">
            <a:extLst>
              <a:ext uri="{FF2B5EF4-FFF2-40B4-BE49-F238E27FC236}">
                <a16:creationId xmlns:a16="http://schemas.microsoft.com/office/drawing/2014/main" id="{438CB012-B187-EA44-8EF4-44FF7EADCD65}"/>
              </a:ext>
            </a:extLst>
          </p:cNvPr>
          <p:cNvGrpSpPr/>
          <p:nvPr/>
        </p:nvGrpSpPr>
        <p:grpSpPr>
          <a:xfrm>
            <a:off x="2452802" y="1864720"/>
            <a:ext cx="54098" cy="1181096"/>
            <a:chOff x="1745117" y="1912793"/>
            <a:chExt cx="54098" cy="1181096"/>
          </a:xfrm>
        </p:grpSpPr>
        <p:sp>
          <p:nvSpPr>
            <p:cNvPr id="61" name="Rectangle 60">
              <a:extLst>
                <a:ext uri="{FF2B5EF4-FFF2-40B4-BE49-F238E27FC236}">
                  <a16:creationId xmlns:a16="http://schemas.microsoft.com/office/drawing/2014/main" id="{6D0E42C2-28CE-7E4F-A3B8-ABEDF0F303C9}"/>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63" name="Rectangle 62">
              <a:extLst>
                <a:ext uri="{FF2B5EF4-FFF2-40B4-BE49-F238E27FC236}">
                  <a16:creationId xmlns:a16="http://schemas.microsoft.com/office/drawing/2014/main" id="{2081E4FF-572E-2846-9785-3BF02A5A7ABD}"/>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grpSp>
        <p:nvGrpSpPr>
          <p:cNvPr id="71" name="Group 70">
            <a:extLst>
              <a:ext uri="{FF2B5EF4-FFF2-40B4-BE49-F238E27FC236}">
                <a16:creationId xmlns:a16="http://schemas.microsoft.com/office/drawing/2014/main" id="{92174D2B-F09D-D443-9227-8DD89D9942CE}"/>
              </a:ext>
            </a:extLst>
          </p:cNvPr>
          <p:cNvGrpSpPr/>
          <p:nvPr/>
        </p:nvGrpSpPr>
        <p:grpSpPr>
          <a:xfrm>
            <a:off x="4118375" y="1840157"/>
            <a:ext cx="54098" cy="1181096"/>
            <a:chOff x="1745117" y="1912793"/>
            <a:chExt cx="54098" cy="1181096"/>
          </a:xfrm>
        </p:grpSpPr>
        <p:sp>
          <p:nvSpPr>
            <p:cNvPr id="72" name="Rectangle 71">
              <a:extLst>
                <a:ext uri="{FF2B5EF4-FFF2-40B4-BE49-F238E27FC236}">
                  <a16:creationId xmlns:a16="http://schemas.microsoft.com/office/drawing/2014/main" id="{0513D519-DF3C-D444-BA91-4FEA0D3C8220}"/>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74" name="Rectangle 73">
              <a:extLst>
                <a:ext uri="{FF2B5EF4-FFF2-40B4-BE49-F238E27FC236}">
                  <a16:creationId xmlns:a16="http://schemas.microsoft.com/office/drawing/2014/main" id="{2F931137-7210-654E-AD40-701039D80426}"/>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grpSp>
        <p:nvGrpSpPr>
          <p:cNvPr id="76" name="Group 75">
            <a:extLst>
              <a:ext uri="{FF2B5EF4-FFF2-40B4-BE49-F238E27FC236}">
                <a16:creationId xmlns:a16="http://schemas.microsoft.com/office/drawing/2014/main" id="{7EB1D11F-8ED0-0645-8AF3-545D59091A19}"/>
              </a:ext>
            </a:extLst>
          </p:cNvPr>
          <p:cNvGrpSpPr/>
          <p:nvPr/>
        </p:nvGrpSpPr>
        <p:grpSpPr>
          <a:xfrm>
            <a:off x="6900893" y="1857822"/>
            <a:ext cx="54098" cy="1181096"/>
            <a:chOff x="1745117" y="1912793"/>
            <a:chExt cx="54098" cy="1181096"/>
          </a:xfrm>
        </p:grpSpPr>
        <p:sp>
          <p:nvSpPr>
            <p:cNvPr id="77" name="Rectangle 76">
              <a:extLst>
                <a:ext uri="{FF2B5EF4-FFF2-40B4-BE49-F238E27FC236}">
                  <a16:creationId xmlns:a16="http://schemas.microsoft.com/office/drawing/2014/main" id="{2641623E-BBE7-5642-A1B2-D535CB74E806}"/>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80" name="Rectangle 79">
              <a:extLst>
                <a:ext uri="{FF2B5EF4-FFF2-40B4-BE49-F238E27FC236}">
                  <a16:creationId xmlns:a16="http://schemas.microsoft.com/office/drawing/2014/main" id="{65C2C756-CAD7-7A43-8C26-7221691571EC}"/>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grpSp>
        <p:nvGrpSpPr>
          <p:cNvPr id="81" name="Group 80">
            <a:extLst>
              <a:ext uri="{FF2B5EF4-FFF2-40B4-BE49-F238E27FC236}">
                <a16:creationId xmlns:a16="http://schemas.microsoft.com/office/drawing/2014/main" id="{95BA9583-4134-D048-B369-FE6CC6702B60}"/>
              </a:ext>
            </a:extLst>
          </p:cNvPr>
          <p:cNvGrpSpPr/>
          <p:nvPr/>
        </p:nvGrpSpPr>
        <p:grpSpPr>
          <a:xfrm>
            <a:off x="7897517" y="1858915"/>
            <a:ext cx="54098" cy="1181096"/>
            <a:chOff x="1745117" y="1912793"/>
            <a:chExt cx="54098" cy="1181096"/>
          </a:xfrm>
        </p:grpSpPr>
        <p:sp>
          <p:nvSpPr>
            <p:cNvPr id="82" name="Rectangle 81">
              <a:extLst>
                <a:ext uri="{FF2B5EF4-FFF2-40B4-BE49-F238E27FC236}">
                  <a16:creationId xmlns:a16="http://schemas.microsoft.com/office/drawing/2014/main" id="{4C97C552-0AF0-F049-83C0-72FBF979430F}"/>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83" name="Rectangle 82">
              <a:extLst>
                <a:ext uri="{FF2B5EF4-FFF2-40B4-BE49-F238E27FC236}">
                  <a16:creationId xmlns:a16="http://schemas.microsoft.com/office/drawing/2014/main" id="{7C529AB5-8CA8-A84D-A530-C4EDF8472282}"/>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sp>
        <p:nvSpPr>
          <p:cNvPr id="85" name="Rectangle 84">
            <a:extLst>
              <a:ext uri="{FF2B5EF4-FFF2-40B4-BE49-F238E27FC236}">
                <a16:creationId xmlns:a16="http://schemas.microsoft.com/office/drawing/2014/main" id="{2616D38B-5E87-4B4A-86AE-D6A225E3BB12}"/>
              </a:ext>
            </a:extLst>
          </p:cNvPr>
          <p:cNvSpPr/>
          <p:nvPr/>
        </p:nvSpPr>
        <p:spPr>
          <a:xfrm>
            <a:off x="6433034" y="1781108"/>
            <a:ext cx="79744" cy="41681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88" name="Rectangle 87">
            <a:extLst>
              <a:ext uri="{FF2B5EF4-FFF2-40B4-BE49-F238E27FC236}">
                <a16:creationId xmlns:a16="http://schemas.microsoft.com/office/drawing/2014/main" id="{714EEB12-633C-3540-8642-C8A17F9F0807}"/>
              </a:ext>
            </a:extLst>
          </p:cNvPr>
          <p:cNvSpPr/>
          <p:nvPr/>
        </p:nvSpPr>
        <p:spPr>
          <a:xfrm>
            <a:off x="7471839" y="1791422"/>
            <a:ext cx="79744" cy="41681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10" name="Straight Connector 9">
            <a:extLst>
              <a:ext uri="{FF2B5EF4-FFF2-40B4-BE49-F238E27FC236}">
                <a16:creationId xmlns:a16="http://schemas.microsoft.com/office/drawing/2014/main" id="{D4473105-1DEC-7B46-A45A-C83B64797D5F}"/>
              </a:ext>
            </a:extLst>
          </p:cNvPr>
          <p:cNvCxnSpPr>
            <a:cxnSpLocks/>
          </p:cNvCxnSpPr>
          <p:nvPr/>
        </p:nvCxnSpPr>
        <p:spPr>
          <a:xfrm>
            <a:off x="6433034" y="1791421"/>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49F437E4-491E-0943-A5B3-2E6304FF2B93}"/>
              </a:ext>
            </a:extLst>
          </p:cNvPr>
          <p:cNvCxnSpPr>
            <a:cxnSpLocks/>
          </p:cNvCxnSpPr>
          <p:nvPr/>
        </p:nvCxnSpPr>
        <p:spPr>
          <a:xfrm>
            <a:off x="6512778" y="1798493"/>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8F923FB5-4E8C-744E-BE03-6AFF4D50D480}"/>
              </a:ext>
            </a:extLst>
          </p:cNvPr>
          <p:cNvCxnSpPr>
            <a:cxnSpLocks/>
          </p:cNvCxnSpPr>
          <p:nvPr/>
        </p:nvCxnSpPr>
        <p:spPr>
          <a:xfrm>
            <a:off x="7471839" y="1798493"/>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664A65B-D72D-5B42-851F-5D0CF8F9953E}"/>
              </a:ext>
            </a:extLst>
          </p:cNvPr>
          <p:cNvCxnSpPr>
            <a:cxnSpLocks/>
          </p:cNvCxnSpPr>
          <p:nvPr/>
        </p:nvCxnSpPr>
        <p:spPr>
          <a:xfrm>
            <a:off x="7551583" y="1798493"/>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678D1131-5839-DA4F-921B-29BF60CE7B18}"/>
              </a:ext>
            </a:extLst>
          </p:cNvPr>
          <p:cNvGrpSpPr/>
          <p:nvPr/>
        </p:nvGrpSpPr>
        <p:grpSpPr>
          <a:xfrm>
            <a:off x="1471905" y="1864720"/>
            <a:ext cx="54098" cy="2981505"/>
            <a:chOff x="1471905" y="1864720"/>
            <a:chExt cx="54098" cy="2981505"/>
          </a:xfrm>
        </p:grpSpPr>
        <p:sp>
          <p:nvSpPr>
            <p:cNvPr id="106" name="Rectangle 105">
              <a:extLst>
                <a:ext uri="{FF2B5EF4-FFF2-40B4-BE49-F238E27FC236}">
                  <a16:creationId xmlns:a16="http://schemas.microsoft.com/office/drawing/2014/main" id="{207DADB2-B058-A74B-9FA6-F676704C6E6A}"/>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07" name="Rectangle 106">
              <a:extLst>
                <a:ext uri="{FF2B5EF4-FFF2-40B4-BE49-F238E27FC236}">
                  <a16:creationId xmlns:a16="http://schemas.microsoft.com/office/drawing/2014/main" id="{34B46BE1-B8B4-7242-921E-44BD0C13234D}"/>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13" name="Group 112">
            <a:extLst>
              <a:ext uri="{FF2B5EF4-FFF2-40B4-BE49-F238E27FC236}">
                <a16:creationId xmlns:a16="http://schemas.microsoft.com/office/drawing/2014/main" id="{ADD6479F-CF89-3445-89BE-C372D7044060}"/>
              </a:ext>
            </a:extLst>
          </p:cNvPr>
          <p:cNvGrpSpPr/>
          <p:nvPr/>
        </p:nvGrpSpPr>
        <p:grpSpPr>
          <a:xfrm>
            <a:off x="2529497" y="1864720"/>
            <a:ext cx="54098" cy="2981505"/>
            <a:chOff x="1471905" y="1864720"/>
            <a:chExt cx="54098" cy="2981505"/>
          </a:xfrm>
        </p:grpSpPr>
        <p:sp>
          <p:nvSpPr>
            <p:cNvPr id="114" name="Rectangle 113">
              <a:extLst>
                <a:ext uri="{FF2B5EF4-FFF2-40B4-BE49-F238E27FC236}">
                  <a16:creationId xmlns:a16="http://schemas.microsoft.com/office/drawing/2014/main" id="{EE9B3339-CE47-204B-870B-9559D55C29AA}"/>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15" name="Rectangle 114">
              <a:extLst>
                <a:ext uri="{FF2B5EF4-FFF2-40B4-BE49-F238E27FC236}">
                  <a16:creationId xmlns:a16="http://schemas.microsoft.com/office/drawing/2014/main" id="{9A5A4573-C032-4246-B2DD-163D985779BF}"/>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19" name="Group 118">
            <a:extLst>
              <a:ext uri="{FF2B5EF4-FFF2-40B4-BE49-F238E27FC236}">
                <a16:creationId xmlns:a16="http://schemas.microsoft.com/office/drawing/2014/main" id="{3441AE2A-DDB0-6141-BB0C-3FA223C1768E}"/>
              </a:ext>
            </a:extLst>
          </p:cNvPr>
          <p:cNvGrpSpPr/>
          <p:nvPr/>
        </p:nvGrpSpPr>
        <p:grpSpPr>
          <a:xfrm>
            <a:off x="4195907" y="1840156"/>
            <a:ext cx="54098" cy="2981505"/>
            <a:chOff x="1471905" y="1864720"/>
            <a:chExt cx="54098" cy="2981505"/>
          </a:xfrm>
        </p:grpSpPr>
        <p:sp>
          <p:nvSpPr>
            <p:cNvPr id="120" name="Rectangle 119">
              <a:extLst>
                <a:ext uri="{FF2B5EF4-FFF2-40B4-BE49-F238E27FC236}">
                  <a16:creationId xmlns:a16="http://schemas.microsoft.com/office/drawing/2014/main" id="{183D7C79-4455-A14F-B94B-326ED9A7A3D2}"/>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21" name="Rectangle 120">
              <a:extLst>
                <a:ext uri="{FF2B5EF4-FFF2-40B4-BE49-F238E27FC236}">
                  <a16:creationId xmlns:a16="http://schemas.microsoft.com/office/drawing/2014/main" id="{555AD73D-46CA-0E49-9036-C280913E79F3}"/>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22" name="Group 121">
            <a:extLst>
              <a:ext uri="{FF2B5EF4-FFF2-40B4-BE49-F238E27FC236}">
                <a16:creationId xmlns:a16="http://schemas.microsoft.com/office/drawing/2014/main" id="{582219F7-CA47-0340-BA3A-38E0B41D7879}"/>
              </a:ext>
            </a:extLst>
          </p:cNvPr>
          <p:cNvGrpSpPr/>
          <p:nvPr/>
        </p:nvGrpSpPr>
        <p:grpSpPr>
          <a:xfrm>
            <a:off x="6964350" y="1861678"/>
            <a:ext cx="54098" cy="2981505"/>
            <a:chOff x="1471905" y="1864720"/>
            <a:chExt cx="54098" cy="2981505"/>
          </a:xfrm>
        </p:grpSpPr>
        <p:sp>
          <p:nvSpPr>
            <p:cNvPr id="123" name="Rectangle 122">
              <a:extLst>
                <a:ext uri="{FF2B5EF4-FFF2-40B4-BE49-F238E27FC236}">
                  <a16:creationId xmlns:a16="http://schemas.microsoft.com/office/drawing/2014/main" id="{55311870-FEB6-2D4B-B5CE-995FEEB28348}"/>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24" name="Rectangle 123">
              <a:extLst>
                <a:ext uri="{FF2B5EF4-FFF2-40B4-BE49-F238E27FC236}">
                  <a16:creationId xmlns:a16="http://schemas.microsoft.com/office/drawing/2014/main" id="{63A805AC-B2E9-EF49-8127-45F224BC9542}"/>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25" name="Group 124">
            <a:extLst>
              <a:ext uri="{FF2B5EF4-FFF2-40B4-BE49-F238E27FC236}">
                <a16:creationId xmlns:a16="http://schemas.microsoft.com/office/drawing/2014/main" id="{33CA97F3-D61D-2E40-A7ED-17D0884D0881}"/>
              </a:ext>
            </a:extLst>
          </p:cNvPr>
          <p:cNvGrpSpPr/>
          <p:nvPr/>
        </p:nvGrpSpPr>
        <p:grpSpPr>
          <a:xfrm>
            <a:off x="7950459" y="1857822"/>
            <a:ext cx="54098" cy="2981505"/>
            <a:chOff x="1471905" y="1864720"/>
            <a:chExt cx="54098" cy="2981505"/>
          </a:xfrm>
        </p:grpSpPr>
        <p:sp>
          <p:nvSpPr>
            <p:cNvPr id="126" name="Rectangle 125">
              <a:extLst>
                <a:ext uri="{FF2B5EF4-FFF2-40B4-BE49-F238E27FC236}">
                  <a16:creationId xmlns:a16="http://schemas.microsoft.com/office/drawing/2014/main" id="{EB3BA71B-CBC1-6141-BEFF-B84462636A86}"/>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27" name="Rectangle 126">
              <a:extLst>
                <a:ext uri="{FF2B5EF4-FFF2-40B4-BE49-F238E27FC236}">
                  <a16:creationId xmlns:a16="http://schemas.microsoft.com/office/drawing/2014/main" id="{9FCB05E7-21BB-F84E-B311-8F0561AAAE77}"/>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cxnSp>
        <p:nvCxnSpPr>
          <p:cNvPr id="128" name="Straight Arrow Connector 127">
            <a:extLst>
              <a:ext uri="{FF2B5EF4-FFF2-40B4-BE49-F238E27FC236}">
                <a16:creationId xmlns:a16="http://schemas.microsoft.com/office/drawing/2014/main" id="{569CFA6C-FD54-3F4F-9419-75624E545630}"/>
              </a:ext>
            </a:extLst>
          </p:cNvPr>
          <p:cNvCxnSpPr>
            <a:cxnSpLocks/>
          </p:cNvCxnSpPr>
          <p:nvPr/>
        </p:nvCxnSpPr>
        <p:spPr>
          <a:xfrm flipV="1">
            <a:off x="789470" y="1552986"/>
            <a:ext cx="1717430" cy="3806"/>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9A7EBF9C-63ED-D64B-9B55-AEDA6AAA1917}"/>
              </a:ext>
            </a:extLst>
          </p:cNvPr>
          <p:cNvCxnSpPr>
            <a:cxnSpLocks/>
          </p:cNvCxnSpPr>
          <p:nvPr/>
        </p:nvCxnSpPr>
        <p:spPr>
          <a:xfrm>
            <a:off x="789470" y="1457400"/>
            <a:ext cx="3383003"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B9D3176A-B6CB-5B40-A9A6-FC0F7E04CB59}"/>
              </a:ext>
            </a:extLst>
          </p:cNvPr>
          <p:cNvCxnSpPr>
            <a:cxnSpLocks/>
          </p:cNvCxnSpPr>
          <p:nvPr/>
        </p:nvCxnSpPr>
        <p:spPr>
          <a:xfrm>
            <a:off x="789470" y="1361428"/>
            <a:ext cx="6135141"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5D3393FA-118B-2347-AC5E-C510F7BE0426}"/>
              </a:ext>
            </a:extLst>
          </p:cNvPr>
          <p:cNvCxnSpPr>
            <a:cxnSpLocks/>
          </p:cNvCxnSpPr>
          <p:nvPr/>
        </p:nvCxnSpPr>
        <p:spPr>
          <a:xfrm>
            <a:off x="789470" y="1255285"/>
            <a:ext cx="7191377" cy="10172"/>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22120363-EF54-DD4C-8292-5781F073D7B9}"/>
              </a:ext>
            </a:extLst>
          </p:cNvPr>
          <p:cNvCxnSpPr>
            <a:cxnSpLocks/>
          </p:cNvCxnSpPr>
          <p:nvPr/>
        </p:nvCxnSpPr>
        <p:spPr>
          <a:xfrm flipV="1">
            <a:off x="179512" y="2473183"/>
            <a:ext cx="0" cy="2800641"/>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82F3DD5F-4A8D-1542-8950-AEF59D9D2BEF}"/>
              </a:ext>
            </a:extLst>
          </p:cNvPr>
          <p:cNvCxnSpPr>
            <a:cxnSpLocks/>
            <a:endCxn id="55" idx="2"/>
          </p:cNvCxnSpPr>
          <p:nvPr/>
        </p:nvCxnSpPr>
        <p:spPr>
          <a:xfrm flipH="1" flipV="1">
            <a:off x="766610" y="3429000"/>
            <a:ext cx="10560" cy="1826172"/>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665EF1C1-CFD0-F540-BC66-484AD0C1C7B6}"/>
              </a:ext>
            </a:extLst>
          </p:cNvPr>
          <p:cNvCxnSpPr>
            <a:cxnSpLocks/>
          </p:cNvCxnSpPr>
          <p:nvPr/>
        </p:nvCxnSpPr>
        <p:spPr>
          <a:xfrm flipV="1">
            <a:off x="2933963" y="4722706"/>
            <a:ext cx="0" cy="531153"/>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42909A40-9C95-FD41-AB73-99F125627198}"/>
              </a:ext>
            </a:extLst>
          </p:cNvPr>
          <p:cNvCxnSpPr>
            <a:cxnSpLocks/>
          </p:cNvCxnSpPr>
          <p:nvPr/>
        </p:nvCxnSpPr>
        <p:spPr>
          <a:xfrm flipV="1">
            <a:off x="3059832" y="2918441"/>
            <a:ext cx="0" cy="2355383"/>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42" name="Picture 41">
            <a:extLst>
              <a:ext uri="{FF2B5EF4-FFF2-40B4-BE49-F238E27FC236}">
                <a16:creationId xmlns:a16="http://schemas.microsoft.com/office/drawing/2014/main" id="{DAF95E9D-CB11-DE4B-9EB8-C528DA0B2EF3}"/>
              </a:ext>
            </a:extLst>
          </p:cNvPr>
          <p:cNvPicPr>
            <a:picLocks noChangeAspect="1"/>
          </p:cNvPicPr>
          <p:nvPr/>
        </p:nvPicPr>
        <p:blipFill>
          <a:blip r:embed="rId5"/>
          <a:stretch>
            <a:fillRect/>
          </a:stretch>
        </p:blipFill>
        <p:spPr>
          <a:xfrm>
            <a:off x="8012086" y="1165872"/>
            <a:ext cx="508000" cy="152400"/>
          </a:xfrm>
          <a:prstGeom prst="rect">
            <a:avLst/>
          </a:prstGeom>
        </p:spPr>
      </p:pic>
      <p:pic>
        <p:nvPicPr>
          <p:cNvPr id="43" name="Picture 42">
            <a:extLst>
              <a:ext uri="{FF2B5EF4-FFF2-40B4-BE49-F238E27FC236}">
                <a16:creationId xmlns:a16="http://schemas.microsoft.com/office/drawing/2014/main" id="{0383A0D2-5A8E-BB48-A1F2-D8317A5225B6}"/>
              </a:ext>
            </a:extLst>
          </p:cNvPr>
          <p:cNvPicPr>
            <a:picLocks noChangeAspect="1"/>
          </p:cNvPicPr>
          <p:nvPr/>
        </p:nvPicPr>
        <p:blipFill>
          <a:blip r:embed="rId6"/>
          <a:stretch>
            <a:fillRect/>
          </a:stretch>
        </p:blipFill>
        <p:spPr>
          <a:xfrm>
            <a:off x="6947471" y="1316910"/>
            <a:ext cx="508000" cy="152400"/>
          </a:xfrm>
          <a:prstGeom prst="rect">
            <a:avLst/>
          </a:prstGeom>
        </p:spPr>
      </p:pic>
      <p:pic>
        <p:nvPicPr>
          <p:cNvPr id="44" name="Picture 43">
            <a:extLst>
              <a:ext uri="{FF2B5EF4-FFF2-40B4-BE49-F238E27FC236}">
                <a16:creationId xmlns:a16="http://schemas.microsoft.com/office/drawing/2014/main" id="{0CA3BF00-1F7A-1A40-AACE-5C53267DC585}"/>
              </a:ext>
            </a:extLst>
          </p:cNvPr>
          <p:cNvPicPr>
            <a:picLocks noChangeAspect="1"/>
          </p:cNvPicPr>
          <p:nvPr/>
        </p:nvPicPr>
        <p:blipFill>
          <a:blip r:embed="rId7"/>
          <a:stretch>
            <a:fillRect/>
          </a:stretch>
        </p:blipFill>
        <p:spPr>
          <a:xfrm>
            <a:off x="4211527" y="1400586"/>
            <a:ext cx="406400" cy="152400"/>
          </a:xfrm>
          <a:prstGeom prst="rect">
            <a:avLst/>
          </a:prstGeom>
        </p:spPr>
      </p:pic>
      <p:pic>
        <p:nvPicPr>
          <p:cNvPr id="45" name="Picture 44">
            <a:extLst>
              <a:ext uri="{FF2B5EF4-FFF2-40B4-BE49-F238E27FC236}">
                <a16:creationId xmlns:a16="http://schemas.microsoft.com/office/drawing/2014/main" id="{727C2C26-C3AA-E844-ACCA-5C973D43E04E}"/>
              </a:ext>
            </a:extLst>
          </p:cNvPr>
          <p:cNvPicPr>
            <a:picLocks noChangeAspect="1"/>
          </p:cNvPicPr>
          <p:nvPr/>
        </p:nvPicPr>
        <p:blipFill>
          <a:blip r:embed="rId8"/>
          <a:stretch>
            <a:fillRect/>
          </a:stretch>
        </p:blipFill>
        <p:spPr>
          <a:xfrm>
            <a:off x="2536097" y="1488632"/>
            <a:ext cx="406400" cy="152400"/>
          </a:xfrm>
          <a:prstGeom prst="rect">
            <a:avLst/>
          </a:prstGeom>
        </p:spPr>
      </p:pic>
      <p:pic>
        <p:nvPicPr>
          <p:cNvPr id="47" name="Picture 46">
            <a:extLst>
              <a:ext uri="{FF2B5EF4-FFF2-40B4-BE49-F238E27FC236}">
                <a16:creationId xmlns:a16="http://schemas.microsoft.com/office/drawing/2014/main" id="{6B9CD72B-3842-AD46-B9FB-0BED6E75060D}"/>
              </a:ext>
            </a:extLst>
          </p:cNvPr>
          <p:cNvPicPr>
            <a:picLocks noChangeAspect="1"/>
          </p:cNvPicPr>
          <p:nvPr/>
        </p:nvPicPr>
        <p:blipFill>
          <a:blip r:embed="rId9"/>
          <a:stretch>
            <a:fillRect/>
          </a:stretch>
        </p:blipFill>
        <p:spPr>
          <a:xfrm>
            <a:off x="1542197" y="1573268"/>
            <a:ext cx="406400" cy="152400"/>
          </a:xfrm>
          <a:prstGeom prst="rect">
            <a:avLst/>
          </a:prstGeom>
        </p:spPr>
      </p:pic>
      <p:grpSp>
        <p:nvGrpSpPr>
          <p:cNvPr id="136" name="Group 135">
            <a:extLst>
              <a:ext uri="{FF2B5EF4-FFF2-40B4-BE49-F238E27FC236}">
                <a16:creationId xmlns:a16="http://schemas.microsoft.com/office/drawing/2014/main" id="{01682BDC-05C9-7542-975B-8ECFD9C11FD1}"/>
              </a:ext>
            </a:extLst>
          </p:cNvPr>
          <p:cNvGrpSpPr/>
          <p:nvPr/>
        </p:nvGrpSpPr>
        <p:grpSpPr>
          <a:xfrm>
            <a:off x="853689" y="1840157"/>
            <a:ext cx="54098" cy="2981505"/>
            <a:chOff x="1471905" y="1864720"/>
            <a:chExt cx="54098" cy="2981505"/>
          </a:xfrm>
        </p:grpSpPr>
        <p:sp>
          <p:nvSpPr>
            <p:cNvPr id="137" name="Rectangle 136">
              <a:extLst>
                <a:ext uri="{FF2B5EF4-FFF2-40B4-BE49-F238E27FC236}">
                  <a16:creationId xmlns:a16="http://schemas.microsoft.com/office/drawing/2014/main" id="{BD5A339E-98C2-6543-A2F4-6D432C89C32A}"/>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38" name="Rectangle 137">
              <a:extLst>
                <a:ext uri="{FF2B5EF4-FFF2-40B4-BE49-F238E27FC236}">
                  <a16:creationId xmlns:a16="http://schemas.microsoft.com/office/drawing/2014/main" id="{ACB2E3D4-5467-5345-8043-8E67F76B42A4}"/>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pic>
        <p:nvPicPr>
          <p:cNvPr id="139" name="Picture 138">
            <a:extLst>
              <a:ext uri="{FF2B5EF4-FFF2-40B4-BE49-F238E27FC236}">
                <a16:creationId xmlns:a16="http://schemas.microsoft.com/office/drawing/2014/main" id="{A4FA75E4-4B1A-4A43-B652-0B871FE9E3B3}"/>
              </a:ext>
            </a:extLst>
          </p:cNvPr>
          <p:cNvPicPr>
            <a:picLocks noChangeAspect="1"/>
          </p:cNvPicPr>
          <p:nvPr/>
        </p:nvPicPr>
        <p:blipFill>
          <a:blip r:embed="rId10"/>
          <a:stretch>
            <a:fillRect/>
          </a:stretch>
        </p:blipFill>
        <p:spPr>
          <a:xfrm>
            <a:off x="2739297" y="4941168"/>
            <a:ext cx="406400" cy="152400"/>
          </a:xfrm>
          <a:prstGeom prst="rect">
            <a:avLst/>
          </a:prstGeom>
          <a:solidFill>
            <a:schemeClr val="bg1"/>
          </a:solidFill>
        </p:spPr>
      </p:pic>
      <p:pic>
        <p:nvPicPr>
          <p:cNvPr id="140" name="Picture 139">
            <a:extLst>
              <a:ext uri="{FF2B5EF4-FFF2-40B4-BE49-F238E27FC236}">
                <a16:creationId xmlns:a16="http://schemas.microsoft.com/office/drawing/2014/main" id="{ED5A2F64-0078-544E-90A6-190541C4C28E}"/>
              </a:ext>
            </a:extLst>
          </p:cNvPr>
          <p:cNvPicPr>
            <a:picLocks noChangeAspect="1"/>
          </p:cNvPicPr>
          <p:nvPr/>
        </p:nvPicPr>
        <p:blipFill>
          <a:blip r:embed="rId11"/>
          <a:stretch>
            <a:fillRect/>
          </a:stretch>
        </p:blipFill>
        <p:spPr>
          <a:xfrm>
            <a:off x="2908411" y="3799294"/>
            <a:ext cx="406400" cy="152400"/>
          </a:xfrm>
          <a:prstGeom prst="rect">
            <a:avLst/>
          </a:prstGeom>
          <a:solidFill>
            <a:schemeClr val="bg1"/>
          </a:solidFill>
        </p:spPr>
      </p:pic>
      <p:pic>
        <p:nvPicPr>
          <p:cNvPr id="141" name="Picture 140">
            <a:extLst>
              <a:ext uri="{FF2B5EF4-FFF2-40B4-BE49-F238E27FC236}">
                <a16:creationId xmlns:a16="http://schemas.microsoft.com/office/drawing/2014/main" id="{9549F2E2-C593-A344-B9D9-3B8EAECDD652}"/>
              </a:ext>
            </a:extLst>
          </p:cNvPr>
          <p:cNvPicPr>
            <a:picLocks noChangeAspect="1"/>
          </p:cNvPicPr>
          <p:nvPr/>
        </p:nvPicPr>
        <p:blipFill>
          <a:blip r:embed="rId12"/>
          <a:stretch>
            <a:fillRect/>
          </a:stretch>
        </p:blipFill>
        <p:spPr>
          <a:xfrm>
            <a:off x="556621" y="3928654"/>
            <a:ext cx="419100" cy="152400"/>
          </a:xfrm>
          <a:prstGeom prst="rect">
            <a:avLst/>
          </a:prstGeom>
          <a:solidFill>
            <a:schemeClr val="bg1"/>
          </a:solidFill>
        </p:spPr>
      </p:pic>
      <p:pic>
        <p:nvPicPr>
          <p:cNvPr id="142" name="Picture 141">
            <a:extLst>
              <a:ext uri="{FF2B5EF4-FFF2-40B4-BE49-F238E27FC236}">
                <a16:creationId xmlns:a16="http://schemas.microsoft.com/office/drawing/2014/main" id="{4460C5ED-1601-9C47-B8FC-C448C8D2372D}"/>
              </a:ext>
            </a:extLst>
          </p:cNvPr>
          <p:cNvPicPr>
            <a:picLocks noChangeAspect="1"/>
          </p:cNvPicPr>
          <p:nvPr/>
        </p:nvPicPr>
        <p:blipFill>
          <a:blip r:embed="rId13"/>
          <a:stretch>
            <a:fillRect/>
          </a:stretch>
        </p:blipFill>
        <p:spPr>
          <a:xfrm>
            <a:off x="66695" y="3712781"/>
            <a:ext cx="406400" cy="152400"/>
          </a:xfrm>
          <a:prstGeom prst="rect">
            <a:avLst/>
          </a:prstGeom>
          <a:solidFill>
            <a:schemeClr val="bg1"/>
          </a:solidFill>
        </p:spPr>
      </p:pic>
      <p:cxnSp>
        <p:nvCxnSpPr>
          <p:cNvPr id="143" name="Straight Arrow Connector 142">
            <a:extLst>
              <a:ext uri="{FF2B5EF4-FFF2-40B4-BE49-F238E27FC236}">
                <a16:creationId xmlns:a16="http://schemas.microsoft.com/office/drawing/2014/main" id="{980F48ED-3CBC-5A44-A53E-D59FE4215A47}"/>
              </a:ext>
            </a:extLst>
          </p:cNvPr>
          <p:cNvCxnSpPr>
            <a:cxnSpLocks/>
          </p:cNvCxnSpPr>
          <p:nvPr/>
        </p:nvCxnSpPr>
        <p:spPr>
          <a:xfrm>
            <a:off x="1059183" y="2900776"/>
            <a:ext cx="7401249" cy="0"/>
          </a:xfrm>
          <a:prstGeom prst="straightConnector1">
            <a:avLst/>
          </a:prstGeom>
          <a:ln w="1270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8225595B-83AC-9A4E-BCF6-E24A1FAEE0D9}"/>
              </a:ext>
            </a:extLst>
          </p:cNvPr>
          <p:cNvCxnSpPr>
            <a:cxnSpLocks/>
          </p:cNvCxnSpPr>
          <p:nvPr/>
        </p:nvCxnSpPr>
        <p:spPr>
          <a:xfrm>
            <a:off x="849006" y="4712986"/>
            <a:ext cx="7401249" cy="0"/>
          </a:xfrm>
          <a:prstGeom prst="straightConnector1">
            <a:avLst/>
          </a:prstGeom>
          <a:ln w="1270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48" name="Picture 147">
            <a:extLst>
              <a:ext uri="{FF2B5EF4-FFF2-40B4-BE49-F238E27FC236}">
                <a16:creationId xmlns:a16="http://schemas.microsoft.com/office/drawing/2014/main" id="{A875D582-94E0-DA43-A2A4-EA913D540C8C}"/>
              </a:ext>
            </a:extLst>
          </p:cNvPr>
          <p:cNvPicPr>
            <a:picLocks noChangeAspect="1"/>
          </p:cNvPicPr>
          <p:nvPr/>
        </p:nvPicPr>
        <p:blipFill>
          <a:blip r:embed="rId14"/>
          <a:stretch>
            <a:fillRect/>
          </a:stretch>
        </p:blipFill>
        <p:spPr>
          <a:xfrm>
            <a:off x="273472" y="523404"/>
            <a:ext cx="1346200" cy="241300"/>
          </a:xfrm>
          <a:prstGeom prst="rect">
            <a:avLst/>
          </a:prstGeom>
          <a:solidFill>
            <a:schemeClr val="bg1"/>
          </a:solidFill>
        </p:spPr>
      </p:pic>
    </p:spTree>
    <p:extLst>
      <p:ext uri="{BB962C8B-B14F-4D97-AF65-F5344CB8AC3E}">
        <p14:creationId xmlns:p14="http://schemas.microsoft.com/office/powerpoint/2010/main" val="89163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C753-F5BD-FB42-BFCD-B1DBAFEC108B}"/>
              </a:ext>
            </a:extLst>
          </p:cNvPr>
          <p:cNvSpPr>
            <a:spLocks noGrp="1"/>
          </p:cNvSpPr>
          <p:nvPr>
            <p:ph type="title"/>
          </p:nvPr>
        </p:nvSpPr>
        <p:spPr/>
        <p:txBody>
          <a:bodyPr/>
          <a:lstStyle/>
          <a:p>
            <a:r>
              <a:rPr lang="en-NL" dirty="0"/>
              <a:t>Pumping test in a Theis situation (confined aquifer)</a:t>
            </a:r>
          </a:p>
        </p:txBody>
      </p:sp>
      <p:sp>
        <p:nvSpPr>
          <p:cNvPr id="3" name="Content Placeholder 2">
            <a:extLst>
              <a:ext uri="{FF2B5EF4-FFF2-40B4-BE49-F238E27FC236}">
                <a16:creationId xmlns:a16="http://schemas.microsoft.com/office/drawing/2014/main" id="{D02228EE-863D-EC43-AB83-9E9FE070A4A8}"/>
              </a:ext>
            </a:extLst>
          </p:cNvPr>
          <p:cNvSpPr>
            <a:spLocks noGrp="1"/>
          </p:cNvSpPr>
          <p:nvPr>
            <p:ph idx="1"/>
          </p:nvPr>
        </p:nvSpPr>
        <p:spPr/>
        <p:txBody>
          <a:bodyPr>
            <a:normAutofit fontScale="92500" lnSpcReduction="10000"/>
          </a:bodyPr>
          <a:lstStyle/>
          <a:p>
            <a:r>
              <a:rPr lang="en-NL" dirty="0"/>
              <a:t>The data shown also reveal some noise, which is normal given weather and barometer fluctuations.</a:t>
            </a:r>
          </a:p>
          <a:p>
            <a:r>
              <a:rPr lang="en-NL" dirty="0"/>
              <a:t>On logarithmic time axis (second chart) we see that the drawdown follows straight lines in all piezometers and that these lines are all parallel. This shows that we have a Theis situation here. No leakage. The straight line fulfills</a:t>
            </a:r>
          </a:p>
          <a:p>
            <a:endParaRPr lang="en-NL" dirty="0"/>
          </a:p>
          <a:p>
            <a:r>
              <a:rPr lang="en-NL" dirty="0"/>
              <a:t>To determine the transmissivity we only need the drawdown per log-cycle of time. That is have the t</a:t>
            </a:r>
            <a:r>
              <a:rPr lang="en-GB" dirty="0"/>
              <a:t>he</a:t>
            </a:r>
            <a:r>
              <a:rPr lang="en-NL" dirty="0"/>
              <a:t> drawdown at time 10</a:t>
            </a:r>
            <a:r>
              <a:rPr lang="en-NL" i="1" dirty="0"/>
              <a:t>t</a:t>
            </a:r>
            <a:r>
              <a:rPr lang="en-NL" dirty="0"/>
              <a:t> minus that at time </a:t>
            </a:r>
            <a:r>
              <a:rPr lang="en-NL" i="1" dirty="0"/>
              <a:t>t</a:t>
            </a:r>
            <a:r>
              <a:rPr lang="en-NL" dirty="0"/>
              <a:t> for any </a:t>
            </a:r>
            <a:r>
              <a:rPr lang="en-NL" i="1" dirty="0"/>
              <a:t>t</a:t>
            </a:r>
            <a:r>
              <a:rPr lang="en-NL" dirty="0"/>
              <a:t>. Due to which the logarithm becomes a constant.</a:t>
            </a:r>
          </a:p>
        </p:txBody>
      </p:sp>
      <p:pic>
        <p:nvPicPr>
          <p:cNvPr id="4" name="Picture 3">
            <a:extLst>
              <a:ext uri="{FF2B5EF4-FFF2-40B4-BE49-F238E27FC236}">
                <a16:creationId xmlns:a16="http://schemas.microsoft.com/office/drawing/2014/main" id="{2F2A44F0-8F1B-A94F-BA59-640BC6EEB0E9}"/>
              </a:ext>
            </a:extLst>
          </p:cNvPr>
          <p:cNvPicPr>
            <a:picLocks noChangeAspect="1"/>
          </p:cNvPicPr>
          <p:nvPr/>
        </p:nvPicPr>
        <p:blipFill>
          <a:blip r:embed="rId3"/>
          <a:stretch>
            <a:fillRect/>
          </a:stretch>
        </p:blipFill>
        <p:spPr>
          <a:xfrm>
            <a:off x="2987824" y="3816256"/>
            <a:ext cx="2730500" cy="622300"/>
          </a:xfrm>
          <a:prstGeom prst="rect">
            <a:avLst/>
          </a:prstGeom>
        </p:spPr>
      </p:pic>
      <p:pic>
        <p:nvPicPr>
          <p:cNvPr id="5" name="Picture 4">
            <a:extLst>
              <a:ext uri="{FF2B5EF4-FFF2-40B4-BE49-F238E27FC236}">
                <a16:creationId xmlns:a16="http://schemas.microsoft.com/office/drawing/2014/main" id="{778EAB9C-ADB9-7A4E-8BE4-C6ED3EE2153A}"/>
              </a:ext>
            </a:extLst>
          </p:cNvPr>
          <p:cNvPicPr>
            <a:picLocks noChangeAspect="1"/>
          </p:cNvPicPr>
          <p:nvPr/>
        </p:nvPicPr>
        <p:blipFill>
          <a:blip r:embed="rId4"/>
          <a:stretch>
            <a:fillRect/>
          </a:stretch>
        </p:blipFill>
        <p:spPr>
          <a:xfrm>
            <a:off x="2735263" y="5987956"/>
            <a:ext cx="3670300" cy="533400"/>
          </a:xfrm>
          <a:prstGeom prst="rect">
            <a:avLst/>
          </a:prstGeom>
        </p:spPr>
      </p:pic>
    </p:spTree>
    <p:extLst>
      <p:ext uri="{BB962C8B-B14F-4D97-AF65-F5344CB8AC3E}">
        <p14:creationId xmlns:p14="http://schemas.microsoft.com/office/powerpoint/2010/main" val="71460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250F546-887F-A94C-B828-54543A983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2" y="542437"/>
            <a:ext cx="9144000" cy="6337179"/>
          </a:xfrm>
          <a:prstGeom prst="rect">
            <a:avLst/>
          </a:prstGeom>
        </p:spPr>
      </p:pic>
    </p:spTree>
    <p:extLst>
      <p:ext uri="{BB962C8B-B14F-4D97-AF65-F5344CB8AC3E}">
        <p14:creationId xmlns:p14="http://schemas.microsoft.com/office/powerpoint/2010/main" val="161469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7540142-C0A8-2044-AB39-7F127AF06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4483"/>
            <a:ext cx="9144000" cy="6263517"/>
          </a:xfrm>
          <a:prstGeom prst="rect">
            <a:avLst/>
          </a:prstGeom>
        </p:spPr>
      </p:pic>
    </p:spTree>
    <p:extLst>
      <p:ext uri="{BB962C8B-B14F-4D97-AF65-F5344CB8AC3E}">
        <p14:creationId xmlns:p14="http://schemas.microsoft.com/office/powerpoint/2010/main" val="374956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17F6-2162-EE4F-810B-A0EABA2A111C}"/>
              </a:ext>
            </a:extLst>
          </p:cNvPr>
          <p:cNvSpPr>
            <a:spLocks noGrp="1"/>
          </p:cNvSpPr>
          <p:nvPr>
            <p:ph type="title"/>
          </p:nvPr>
        </p:nvSpPr>
        <p:spPr>
          <a:xfrm>
            <a:off x="549275" y="107576"/>
            <a:ext cx="8042276" cy="806823"/>
          </a:xfrm>
        </p:spPr>
        <p:txBody>
          <a:bodyPr/>
          <a:lstStyle/>
          <a:p>
            <a:r>
              <a:rPr lang="en-NL" sz="3200" dirty="0"/>
              <a:t>Further step drawdown versus </a:t>
            </a:r>
            <a:r>
              <a:rPr lang="en-NL" sz="3200" i="1" dirty="0"/>
              <a:t>t/r</a:t>
            </a:r>
            <a:r>
              <a:rPr lang="en-NL" sz="3200" baseline="30000" dirty="0"/>
              <a:t>2</a:t>
            </a:r>
          </a:p>
        </p:txBody>
      </p:sp>
      <p:sp>
        <p:nvSpPr>
          <p:cNvPr id="3" name="Content Placeholder 2">
            <a:extLst>
              <a:ext uri="{FF2B5EF4-FFF2-40B4-BE49-F238E27FC236}">
                <a16:creationId xmlns:a16="http://schemas.microsoft.com/office/drawing/2014/main" id="{4CCD094D-40D4-BF44-88FA-E6C1997EED97}"/>
              </a:ext>
            </a:extLst>
          </p:cNvPr>
          <p:cNvSpPr>
            <a:spLocks noGrp="1"/>
          </p:cNvSpPr>
          <p:nvPr>
            <p:ph idx="1"/>
          </p:nvPr>
        </p:nvSpPr>
        <p:spPr>
          <a:xfrm>
            <a:off x="549275" y="1052736"/>
            <a:ext cx="8042276" cy="4890865"/>
          </a:xfrm>
        </p:spPr>
        <p:txBody>
          <a:bodyPr>
            <a:normAutofit fontScale="77500" lnSpcReduction="20000"/>
          </a:bodyPr>
          <a:lstStyle/>
          <a:p>
            <a:r>
              <a:rPr lang="en-NL" dirty="0"/>
              <a:t>W</a:t>
            </a:r>
            <a:r>
              <a:rPr lang="en-GB" dirty="0"/>
              <a:t>hen the drawdown is plotted versus </a:t>
            </a:r>
            <a:r>
              <a:rPr lang="en-GB" i="1" dirty="0"/>
              <a:t>t/r</a:t>
            </a:r>
            <a:r>
              <a:rPr lang="en-GB" i="1" baseline="30000" dirty="0"/>
              <a:t>2</a:t>
            </a:r>
            <a:r>
              <a:rPr lang="en-GB" dirty="0"/>
              <a:t> instead of </a:t>
            </a:r>
            <a:r>
              <a:rPr lang="en-GB" i="1" dirty="0"/>
              <a:t>t</a:t>
            </a:r>
            <a:r>
              <a:rPr lang="en-GB" dirty="0"/>
              <a:t>, all the drawdown lines should collapse to a single line (except for those piezometers that have extra drawdown caused by partial penetration)</a:t>
            </a:r>
          </a:p>
          <a:p>
            <a:r>
              <a:rPr lang="en-GB" dirty="0"/>
              <a:t>Hence, the blue (r=0.25 m), red (r = 10 m) and green (r = 30 m) lines suffer from partial penetration. The lines over 60 m from the well do not. For these distances, the data from the upper and the lower piezometer coincide.</a:t>
            </a:r>
          </a:p>
          <a:p>
            <a:r>
              <a:rPr lang="en-GB" dirty="0"/>
              <a:t>To determine the storage coefficient, we can use the simplified Theis logarithmic approximation and set it equal to zero (argument of the logarithm equal to 1). But this is only valid for the piezometers without an effect of partial penetration. Otherwise the intersection of the straight portion of the drawdown with zero drawdown is wrong.</a:t>
            </a:r>
          </a:p>
          <a:p>
            <a:r>
              <a:rPr lang="en-GB" dirty="0"/>
              <a:t>With the transmissivity already known from the </a:t>
            </a:r>
            <a:r>
              <a:rPr lang="en-GB" dirty="0" err="1"/>
              <a:t>dawdown</a:t>
            </a:r>
            <a:r>
              <a:rPr lang="en-GB" dirty="0"/>
              <a:t> per log cycle, we now also have the storage coefficient, which concludes the interpretation of this pumping test.  </a:t>
            </a:r>
            <a:endParaRPr lang="en-NL" dirty="0"/>
          </a:p>
        </p:txBody>
      </p:sp>
      <p:pic>
        <p:nvPicPr>
          <p:cNvPr id="5" name="Picture 4">
            <a:extLst>
              <a:ext uri="{FF2B5EF4-FFF2-40B4-BE49-F238E27FC236}">
                <a16:creationId xmlns:a16="http://schemas.microsoft.com/office/drawing/2014/main" id="{B7C29E0D-0AC5-054F-8BCA-CD1EA5CAC140}"/>
              </a:ext>
            </a:extLst>
          </p:cNvPr>
          <p:cNvPicPr>
            <a:picLocks noChangeAspect="1"/>
          </p:cNvPicPr>
          <p:nvPr/>
        </p:nvPicPr>
        <p:blipFill>
          <a:blip r:embed="rId3"/>
          <a:stretch>
            <a:fillRect/>
          </a:stretch>
        </p:blipFill>
        <p:spPr>
          <a:xfrm>
            <a:off x="2798763" y="5970539"/>
            <a:ext cx="3543300" cy="533400"/>
          </a:xfrm>
          <a:prstGeom prst="rect">
            <a:avLst/>
          </a:prstGeom>
        </p:spPr>
      </p:pic>
    </p:spTree>
    <p:extLst>
      <p:ext uri="{BB962C8B-B14F-4D97-AF65-F5344CB8AC3E}">
        <p14:creationId xmlns:p14="http://schemas.microsoft.com/office/powerpoint/2010/main" val="3391424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192E940-21F3-9C45-AA85-AEDFE4C0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196"/>
            <a:ext cx="9144000" cy="6324804"/>
          </a:xfrm>
          <a:prstGeom prst="rect">
            <a:avLst/>
          </a:prstGeom>
        </p:spPr>
      </p:pic>
    </p:spTree>
    <p:extLst>
      <p:ext uri="{BB962C8B-B14F-4D97-AF65-F5344CB8AC3E}">
        <p14:creationId xmlns:p14="http://schemas.microsoft.com/office/powerpoint/2010/main" val="2579352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9E27-10E9-C845-8E04-D5C392065092}"/>
              </a:ext>
            </a:extLst>
          </p:cNvPr>
          <p:cNvSpPr>
            <a:spLocks noGrp="1"/>
          </p:cNvSpPr>
          <p:nvPr>
            <p:ph type="title"/>
          </p:nvPr>
        </p:nvSpPr>
        <p:spPr/>
        <p:txBody>
          <a:bodyPr/>
          <a:lstStyle/>
          <a:p>
            <a:r>
              <a:rPr lang="en-NL" sz="3200" dirty="0"/>
              <a:t>Pumping test in a semi-confined aquifer (Hantush case)</a:t>
            </a:r>
          </a:p>
        </p:txBody>
      </p:sp>
      <p:sp>
        <p:nvSpPr>
          <p:cNvPr id="3" name="Content Placeholder 2">
            <a:extLst>
              <a:ext uri="{FF2B5EF4-FFF2-40B4-BE49-F238E27FC236}">
                <a16:creationId xmlns:a16="http://schemas.microsoft.com/office/drawing/2014/main" id="{7B75E360-B3ED-DB47-AC3A-3DE0CC012C11}"/>
              </a:ext>
            </a:extLst>
          </p:cNvPr>
          <p:cNvSpPr>
            <a:spLocks noGrp="1"/>
          </p:cNvSpPr>
          <p:nvPr>
            <p:ph idx="1"/>
          </p:nvPr>
        </p:nvSpPr>
        <p:spPr/>
        <p:txBody>
          <a:bodyPr/>
          <a:lstStyle/>
          <a:p>
            <a:r>
              <a:rPr lang="en-NL" dirty="0"/>
              <a:t>Data on next page show that after some time, the decline of t</a:t>
            </a:r>
            <a:r>
              <a:rPr lang="en-GB" dirty="0"/>
              <a:t>he</a:t>
            </a:r>
            <a:r>
              <a:rPr lang="en-NL" dirty="0"/>
              <a:t> heads stops, so equilibrium developes, hence this is a Hantush case.</a:t>
            </a:r>
          </a:p>
          <a:p>
            <a:r>
              <a:rPr lang="en-NL" dirty="0"/>
              <a:t>The straight portion of the drawdown of different piezometers is not long the same (see dashed lines). So the simple Theis approximation is no longer applicable.</a:t>
            </a:r>
          </a:p>
          <a:p>
            <a:r>
              <a:rPr lang="en-NL" dirty="0"/>
              <a:t>We do a classic analysis with the data on double log axes.</a:t>
            </a:r>
          </a:p>
        </p:txBody>
      </p:sp>
    </p:spTree>
    <p:extLst>
      <p:ext uri="{BB962C8B-B14F-4D97-AF65-F5344CB8AC3E}">
        <p14:creationId xmlns:p14="http://schemas.microsoft.com/office/powerpoint/2010/main" val="97809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2" name="Picture 2"/>
          <p:cNvPicPr>
            <a:picLocks noChangeAspect="1" noChangeArrowheads="1"/>
          </p:cNvPicPr>
          <p:nvPr/>
        </p:nvPicPr>
        <p:blipFill>
          <a:blip r:embed="rId3" cstate="print"/>
          <a:srcRect b="7426"/>
          <a:stretch>
            <a:fillRect/>
          </a:stretch>
        </p:blipFill>
        <p:spPr bwMode="auto">
          <a:xfrm>
            <a:off x="125413" y="344488"/>
            <a:ext cx="8893175" cy="616902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73F8C44-9DF9-9A4F-A735-A829DBAD5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241"/>
            <a:ext cx="9144000" cy="6263517"/>
          </a:xfrm>
          <a:prstGeom prst="rect">
            <a:avLst/>
          </a:prstGeom>
        </p:spPr>
      </p:pic>
    </p:spTree>
    <p:extLst>
      <p:ext uri="{BB962C8B-B14F-4D97-AF65-F5344CB8AC3E}">
        <p14:creationId xmlns:p14="http://schemas.microsoft.com/office/powerpoint/2010/main" val="2695515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FF7F-E596-8341-82C8-A2BEB95A21C0}"/>
              </a:ext>
            </a:extLst>
          </p:cNvPr>
          <p:cNvSpPr>
            <a:spLocks noGrp="1"/>
          </p:cNvSpPr>
          <p:nvPr>
            <p:ph type="title"/>
          </p:nvPr>
        </p:nvSpPr>
        <p:spPr/>
        <p:txBody>
          <a:bodyPr/>
          <a:lstStyle/>
          <a:p>
            <a:r>
              <a:rPr lang="en-NL" dirty="0"/>
              <a:t>Classic analysis</a:t>
            </a:r>
          </a:p>
        </p:txBody>
      </p:sp>
      <p:sp>
        <p:nvSpPr>
          <p:cNvPr id="3" name="Content Placeholder 2">
            <a:extLst>
              <a:ext uri="{FF2B5EF4-FFF2-40B4-BE49-F238E27FC236}">
                <a16:creationId xmlns:a16="http://schemas.microsoft.com/office/drawing/2014/main" id="{C32B6D25-3930-E043-B79C-250187121F19}"/>
              </a:ext>
            </a:extLst>
          </p:cNvPr>
          <p:cNvSpPr>
            <a:spLocks noGrp="1"/>
          </p:cNvSpPr>
          <p:nvPr>
            <p:ph idx="1"/>
          </p:nvPr>
        </p:nvSpPr>
        <p:spPr/>
        <p:txBody>
          <a:bodyPr/>
          <a:lstStyle/>
          <a:p>
            <a:r>
              <a:rPr lang="en-NL" dirty="0"/>
              <a:t>Puts the data in a chart with double log axes.</a:t>
            </a:r>
          </a:p>
          <a:p>
            <a:r>
              <a:rPr lang="en-NL" dirty="0"/>
              <a:t>Second chart: rather not versus log </a:t>
            </a:r>
            <a:r>
              <a:rPr lang="en-NL" i="1" dirty="0"/>
              <a:t>t</a:t>
            </a:r>
            <a:r>
              <a:rPr lang="en-NL" dirty="0"/>
              <a:t> but versus log </a:t>
            </a:r>
            <a:r>
              <a:rPr lang="en-NL" i="1" dirty="0"/>
              <a:t>t/r</a:t>
            </a:r>
            <a:r>
              <a:rPr lang="en-NL" baseline="30000" dirty="0"/>
              <a:t>2</a:t>
            </a:r>
            <a:r>
              <a:rPr lang="en-NL" dirty="0"/>
              <a:t> so that all curves that do not suffer from partial penetration fall on a single curve.</a:t>
            </a:r>
          </a:p>
          <a:p>
            <a:r>
              <a:rPr lang="en-NL" dirty="0"/>
              <a:t>Third chart. We have to leave out all curves of piezometers closer than 60 m, due to partial penetration.  A</a:t>
            </a:r>
            <a:r>
              <a:rPr lang="en-GB" dirty="0"/>
              <a:t>n</a:t>
            </a:r>
            <a:r>
              <a:rPr lang="en-NL" dirty="0"/>
              <a:t>d we ignore the small drawdowns, because they suffer from measurement inaccuracy and noise. </a:t>
            </a:r>
          </a:p>
        </p:txBody>
      </p:sp>
    </p:spTree>
    <p:extLst>
      <p:ext uri="{BB962C8B-B14F-4D97-AF65-F5344CB8AC3E}">
        <p14:creationId xmlns:p14="http://schemas.microsoft.com/office/powerpoint/2010/main" val="2119100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CFF7C353-DD4F-5A4D-8AB2-0ACC2FD47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8" y="576357"/>
            <a:ext cx="9144000" cy="6271925"/>
          </a:xfrm>
          <a:prstGeom prst="rect">
            <a:avLst/>
          </a:prstGeom>
        </p:spPr>
      </p:pic>
    </p:spTree>
    <p:extLst>
      <p:ext uri="{BB962C8B-B14F-4D97-AF65-F5344CB8AC3E}">
        <p14:creationId xmlns:p14="http://schemas.microsoft.com/office/powerpoint/2010/main" val="3561760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05F74DF8-6C2B-2144-8594-68DF15C8B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353"/>
            <a:ext cx="9144000" cy="6333294"/>
          </a:xfrm>
          <a:prstGeom prst="rect">
            <a:avLst/>
          </a:prstGeom>
        </p:spPr>
      </p:pic>
    </p:spTree>
    <p:extLst>
      <p:ext uri="{BB962C8B-B14F-4D97-AF65-F5344CB8AC3E}">
        <p14:creationId xmlns:p14="http://schemas.microsoft.com/office/powerpoint/2010/main" val="740028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728B0E2D-661F-5F46-AD72-E23EF9BA3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353"/>
            <a:ext cx="9144000" cy="6333294"/>
          </a:xfrm>
          <a:prstGeom prst="rect">
            <a:avLst/>
          </a:prstGeom>
        </p:spPr>
      </p:pic>
    </p:spTree>
    <p:extLst>
      <p:ext uri="{BB962C8B-B14F-4D97-AF65-F5344CB8AC3E}">
        <p14:creationId xmlns:p14="http://schemas.microsoft.com/office/powerpoint/2010/main" val="2138834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135D6-ED12-1D46-8CED-A20195AE2D0B}"/>
              </a:ext>
            </a:extLst>
          </p:cNvPr>
          <p:cNvSpPr>
            <a:spLocks noGrp="1"/>
          </p:cNvSpPr>
          <p:nvPr>
            <p:ph type="title"/>
          </p:nvPr>
        </p:nvSpPr>
        <p:spPr/>
        <p:txBody>
          <a:bodyPr/>
          <a:lstStyle/>
          <a:p>
            <a:r>
              <a:rPr lang="en-NL" dirty="0"/>
              <a:t>Classic analysis continued</a:t>
            </a:r>
          </a:p>
        </p:txBody>
      </p:sp>
      <p:sp>
        <p:nvSpPr>
          <p:cNvPr id="3" name="Content Placeholder 2">
            <a:extLst>
              <a:ext uri="{FF2B5EF4-FFF2-40B4-BE49-F238E27FC236}">
                <a16:creationId xmlns:a16="http://schemas.microsoft.com/office/drawing/2014/main" id="{A9635B2F-FDC2-B644-9CBA-4ABF8247D10C}"/>
              </a:ext>
            </a:extLst>
          </p:cNvPr>
          <p:cNvSpPr>
            <a:spLocks noGrp="1"/>
          </p:cNvSpPr>
          <p:nvPr>
            <p:ph idx="1"/>
          </p:nvPr>
        </p:nvSpPr>
        <p:spPr>
          <a:xfrm>
            <a:off x="549275" y="1600200"/>
            <a:ext cx="8042276" cy="5257799"/>
          </a:xfrm>
        </p:spPr>
        <p:txBody>
          <a:bodyPr>
            <a:normAutofit fontScale="62500" lnSpcReduction="20000"/>
          </a:bodyPr>
          <a:lstStyle/>
          <a:p>
            <a:r>
              <a:rPr lang="en-NL" dirty="0"/>
              <a:t>Make a chart with the Hantush type curves (W(</a:t>
            </a:r>
            <a:r>
              <a:rPr lang="en-NL" i="1" dirty="0"/>
              <a:t>u</a:t>
            </a:r>
            <a:r>
              <a:rPr lang="en-NL" dirty="0"/>
              <a:t>, </a:t>
            </a:r>
            <a:r>
              <a:rPr lang="en-NL" i="1" dirty="0"/>
              <a:t>r</a:t>
            </a:r>
            <a:r>
              <a:rPr lang="en-NL" dirty="0"/>
              <a:t>/𝜆) versus </a:t>
            </a:r>
            <a:r>
              <a:rPr lang="en-NL" i="1" dirty="0"/>
              <a:t>1/u</a:t>
            </a:r>
            <a:r>
              <a:rPr lang="en-NL" dirty="0"/>
              <a:t>), also on double log axes, such that the width of log cycles is the same as that of the chart with the data (</a:t>
            </a:r>
            <a:r>
              <a:rPr lang="en-NL" i="1" dirty="0"/>
              <a:t>s</a:t>
            </a:r>
            <a:r>
              <a:rPr lang="en-NL" i="1" baseline="-25000" dirty="0"/>
              <a:t>r,t</a:t>
            </a:r>
            <a:r>
              <a:rPr lang="en-NL" dirty="0"/>
              <a:t> versus </a:t>
            </a:r>
            <a:r>
              <a:rPr lang="en-NL" i="1" dirty="0"/>
              <a:t>t/r</a:t>
            </a:r>
            <a:r>
              <a:rPr lang="en-NL" baseline="30000" dirty="0"/>
              <a:t>2</a:t>
            </a:r>
            <a:r>
              <a:rPr lang="en-NL" dirty="0"/>
              <a:t>) are the same.</a:t>
            </a:r>
          </a:p>
          <a:p>
            <a:r>
              <a:rPr lang="en-NL" dirty="0"/>
              <a:t>Doing this, t</a:t>
            </a:r>
            <a:r>
              <a:rPr lang="en-GB" dirty="0"/>
              <a:t>he</a:t>
            </a:r>
            <a:r>
              <a:rPr lang="en-NL" dirty="0"/>
              <a:t> measured drawdowns should have the exact same shape as the type curves (why?)</a:t>
            </a:r>
          </a:p>
          <a:p>
            <a:r>
              <a:rPr lang="en-NL" dirty="0"/>
              <a:t>Shift the sheet with the type curves over that of the data until both fit as well as possible.</a:t>
            </a:r>
          </a:p>
          <a:p>
            <a:r>
              <a:rPr lang="en-NL" dirty="0"/>
              <a:t>Choose one arbitrary point (the match point), i.e. hammer a pint through both sheets. (Thick dot on the next chart)</a:t>
            </a:r>
          </a:p>
          <a:p>
            <a:r>
              <a:rPr lang="en-NL" dirty="0"/>
              <a:t>Then note down the corrsponding drawdown </a:t>
            </a:r>
            <a:r>
              <a:rPr lang="en-NL" i="1" dirty="0"/>
              <a:t>s</a:t>
            </a:r>
            <a:r>
              <a:rPr lang="en-NL" dirty="0"/>
              <a:t> and </a:t>
            </a:r>
            <a:r>
              <a:rPr lang="en-NL" i="1" dirty="0"/>
              <a:t>t/r</a:t>
            </a:r>
            <a:r>
              <a:rPr lang="en-NL" baseline="30000" dirty="0"/>
              <a:t>2</a:t>
            </a:r>
            <a:r>
              <a:rPr lang="en-NL" dirty="0"/>
              <a:t> of t</a:t>
            </a:r>
            <a:r>
              <a:rPr lang="en-GB" dirty="0"/>
              <a:t>he</a:t>
            </a:r>
            <a:r>
              <a:rPr lang="en-NL" dirty="0"/>
              <a:t> match point on the data chart and the corresponding W(</a:t>
            </a:r>
            <a:r>
              <a:rPr lang="en-NL" i="1" dirty="0"/>
              <a:t>u</a:t>
            </a:r>
            <a:r>
              <a:rPr lang="en-NL" dirty="0"/>
              <a:t>) and 1/</a:t>
            </a:r>
            <a:r>
              <a:rPr lang="en-NL" i="1" dirty="0"/>
              <a:t>u</a:t>
            </a:r>
            <a:r>
              <a:rPr lang="en-NL" dirty="0"/>
              <a:t> of the mathc point on the chart with the type curves.</a:t>
            </a:r>
          </a:p>
          <a:p>
            <a:r>
              <a:rPr lang="en-NL" dirty="0"/>
              <a:t>From these corresponding points compute the transmissivity </a:t>
            </a:r>
            <a:r>
              <a:rPr lang="en-NL" i="1" dirty="0"/>
              <a:t>kD</a:t>
            </a:r>
            <a:r>
              <a:rPr lang="en-NL" dirty="0"/>
              <a:t> and the storage coeffiicent </a:t>
            </a:r>
            <a:r>
              <a:rPr lang="en-NL" i="1" dirty="0"/>
              <a:t>S</a:t>
            </a:r>
            <a:r>
              <a:rPr lang="en-NL" dirty="0"/>
              <a:t>. (Show how).</a:t>
            </a:r>
          </a:p>
          <a:p>
            <a:r>
              <a:rPr lang="en-NL" dirty="0"/>
              <a:t>From the individual Hantush type curves, given the match read the values or </a:t>
            </a:r>
            <a:r>
              <a:rPr lang="en-NL" i="1" dirty="0"/>
              <a:t>r/𝜆</a:t>
            </a:r>
            <a:r>
              <a:rPr lang="en-NL" dirty="0"/>
              <a:t> from the Hantush type curves that best fit the data of t</a:t>
            </a:r>
            <a:r>
              <a:rPr lang="en-GB" dirty="0"/>
              <a:t>he</a:t>
            </a:r>
            <a:r>
              <a:rPr lang="en-NL" dirty="0"/>
              <a:t> individual piezometers. From this compute the 𝜆 value and see of these are consistent. Finally compute t</a:t>
            </a:r>
            <a:r>
              <a:rPr lang="en-GB" dirty="0"/>
              <a:t>he</a:t>
            </a:r>
            <a:r>
              <a:rPr lang="en-NL" dirty="0"/>
              <a:t> resistance of t</a:t>
            </a:r>
            <a:r>
              <a:rPr lang="en-GB" dirty="0"/>
              <a:t>he</a:t>
            </a:r>
            <a:r>
              <a:rPr lang="en-NL" dirty="0"/>
              <a:t> aquitard from 𝜆</a:t>
            </a:r>
            <a:r>
              <a:rPr lang="en-NL" baseline="30000" dirty="0"/>
              <a:t>2</a:t>
            </a:r>
            <a:r>
              <a:rPr lang="en-NL" dirty="0"/>
              <a:t>=</a:t>
            </a:r>
            <a:r>
              <a:rPr lang="en-NL" i="1" dirty="0"/>
              <a:t>kDc so that c= </a:t>
            </a:r>
            <a:r>
              <a:rPr lang="en-NL" dirty="0"/>
              <a:t>𝜆</a:t>
            </a:r>
            <a:r>
              <a:rPr lang="en-NL" baseline="30000" dirty="0"/>
              <a:t>2</a:t>
            </a:r>
            <a:r>
              <a:rPr lang="en-NL" dirty="0"/>
              <a:t>/kD</a:t>
            </a:r>
            <a:endParaRPr lang="en-NL" i="1" dirty="0"/>
          </a:p>
        </p:txBody>
      </p:sp>
    </p:spTree>
    <p:extLst>
      <p:ext uri="{BB962C8B-B14F-4D97-AF65-F5344CB8AC3E}">
        <p14:creationId xmlns:p14="http://schemas.microsoft.com/office/powerpoint/2010/main" val="834595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8C449DB-6CD3-7744-B472-6603962B8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6" y="304827"/>
            <a:ext cx="9144000" cy="6564123"/>
          </a:xfrm>
          <a:prstGeom prst="rect">
            <a:avLst/>
          </a:prstGeom>
        </p:spPr>
      </p:pic>
    </p:spTree>
    <p:extLst>
      <p:ext uri="{BB962C8B-B14F-4D97-AF65-F5344CB8AC3E}">
        <p14:creationId xmlns:p14="http://schemas.microsoft.com/office/powerpoint/2010/main" val="3406173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3D6B-4260-854B-83B0-41C09BED367C}"/>
              </a:ext>
            </a:extLst>
          </p:cNvPr>
          <p:cNvSpPr>
            <a:spLocks noGrp="1"/>
          </p:cNvSpPr>
          <p:nvPr>
            <p:ph type="title"/>
          </p:nvPr>
        </p:nvSpPr>
        <p:spPr>
          <a:xfrm>
            <a:off x="549275" y="107576"/>
            <a:ext cx="8042276" cy="945160"/>
          </a:xfrm>
        </p:spPr>
        <p:txBody>
          <a:bodyPr/>
          <a:lstStyle/>
          <a:p>
            <a:r>
              <a:rPr lang="en-NL" dirty="0"/>
              <a:t>Improving the results</a:t>
            </a:r>
          </a:p>
        </p:txBody>
      </p:sp>
      <p:sp>
        <p:nvSpPr>
          <p:cNvPr id="3" name="Content Placeholder 2">
            <a:extLst>
              <a:ext uri="{FF2B5EF4-FFF2-40B4-BE49-F238E27FC236}">
                <a16:creationId xmlns:a16="http://schemas.microsoft.com/office/drawing/2014/main" id="{CFAF8F5E-93DF-854A-AC21-C3DC37C8B77D}"/>
              </a:ext>
            </a:extLst>
          </p:cNvPr>
          <p:cNvSpPr>
            <a:spLocks noGrp="1"/>
          </p:cNvSpPr>
          <p:nvPr>
            <p:ph idx="1"/>
          </p:nvPr>
        </p:nvSpPr>
        <p:spPr>
          <a:xfrm>
            <a:off x="549275" y="1124744"/>
            <a:ext cx="8042276" cy="5625679"/>
          </a:xfrm>
        </p:spPr>
        <p:txBody>
          <a:bodyPr>
            <a:normAutofit fontScale="62500" lnSpcReduction="20000"/>
          </a:bodyPr>
          <a:lstStyle/>
          <a:p>
            <a:r>
              <a:rPr lang="en-NL" dirty="0"/>
              <a:t>The previous results seem not very accurate. Due to the noise in the data t</a:t>
            </a:r>
            <a:r>
              <a:rPr lang="en-GB" dirty="0"/>
              <a:t>he</a:t>
            </a:r>
            <a:r>
              <a:rPr lang="en-NL" dirty="0"/>
              <a:t> best fit is not easy to find. So can we do better?</a:t>
            </a:r>
          </a:p>
          <a:p>
            <a:r>
              <a:rPr lang="en-NL" dirty="0"/>
              <a:t>Piezometers at short distance from t</a:t>
            </a:r>
            <a:r>
              <a:rPr lang="en-GB" dirty="0"/>
              <a:t>he</a:t>
            </a:r>
            <a:r>
              <a:rPr lang="en-NL" dirty="0"/>
              <a:t> well dit show a long straight portion of the drawdown. This can be used like in the Theis situation to determine the transmissivity </a:t>
            </a:r>
            <a:r>
              <a:rPr lang="en-NL" i="1" dirty="0"/>
              <a:t>kD</a:t>
            </a:r>
            <a:r>
              <a:rPr lang="en-NL" dirty="0"/>
              <a:t>. This can be done irrespective of partial penetration, always works, even when we only mesure inside the well, and is quite accurate.</a:t>
            </a:r>
          </a:p>
          <a:p>
            <a:r>
              <a:rPr lang="en-NL" dirty="0"/>
              <a:t>So from the straight portion of the red line of the chart with t</a:t>
            </a:r>
            <a:r>
              <a:rPr lang="en-GB" dirty="0"/>
              <a:t>he</a:t>
            </a:r>
            <a:r>
              <a:rPr lang="en-NL" dirty="0"/>
              <a:t> drawdonw of half-log axes we determine the drawdown per log-cycle, which yield an accurate value for the transmissivity </a:t>
            </a:r>
            <a:r>
              <a:rPr lang="en-NL" i="1" dirty="0"/>
              <a:t>kD</a:t>
            </a:r>
            <a:r>
              <a:rPr lang="en-NL" dirty="0"/>
              <a:t>.</a:t>
            </a:r>
          </a:p>
          <a:p>
            <a:r>
              <a:rPr lang="en-NL" dirty="0"/>
              <a:t>With kD known, we know the vertical shift of both t</a:t>
            </a:r>
            <a:r>
              <a:rPr lang="en-GB" dirty="0"/>
              <a:t>he</a:t>
            </a:r>
            <a:r>
              <a:rPr lang="en-NL" dirty="0"/>
              <a:t> measurements and the type curves. Therefore, we only have to shift the two charts horizontally to find the best fit. This is done computationally by drawdown a number of Theis type curves for different values of storage coefficient </a:t>
            </a:r>
            <a:r>
              <a:rPr lang="en-NL" i="1" dirty="0"/>
              <a:t>S</a:t>
            </a:r>
            <a:r>
              <a:rPr lang="en-NL" dirty="0"/>
              <a:t> to find the best fitting one.</a:t>
            </a:r>
          </a:p>
          <a:p>
            <a:r>
              <a:rPr lang="en-NL" dirty="0"/>
              <a:t>The best fitting Theis curve is the dashed red line, for storage coefficient </a:t>
            </a:r>
            <a:r>
              <a:rPr lang="en-NL" i="1" dirty="0"/>
              <a:t>S</a:t>
            </a:r>
            <a:r>
              <a:rPr lang="en-NL" dirty="0"/>
              <a:t>=0.008.</a:t>
            </a:r>
          </a:p>
          <a:p>
            <a:r>
              <a:rPr lang="en-NL" dirty="0"/>
              <a:t>With t</a:t>
            </a:r>
            <a:r>
              <a:rPr lang="en-GB" dirty="0"/>
              <a:t>he</a:t>
            </a:r>
            <a:r>
              <a:rPr lang="en-NL" dirty="0"/>
              <a:t> transmissivity and storage coefficient known, we can plot the Hantush type curves over the measurements on the right location.</a:t>
            </a:r>
          </a:p>
          <a:p>
            <a:r>
              <a:rPr lang="en-NL" dirty="0"/>
              <a:t>Finally read the best type curve for each piezometer a</a:t>
            </a:r>
            <a:r>
              <a:rPr lang="en-GB" dirty="0" err="1"/>
              <a:t>nd</a:t>
            </a:r>
            <a:r>
              <a:rPr lang="en-NL" dirty="0"/>
              <a:t> note its value of </a:t>
            </a:r>
            <a:r>
              <a:rPr lang="en-NL" i="1" dirty="0"/>
              <a:t>r</a:t>
            </a:r>
            <a:r>
              <a:rPr lang="en-NL" dirty="0"/>
              <a:t>/𝜆. Like it was done before, each piezometer with given r now yields a value for 𝜆 pertaining to the best fitting type curve. In this case these values for 𝜆 are consistent with each other. We can, therefore, be confident that we have obtained a proper value for the resistance </a:t>
            </a:r>
            <a:r>
              <a:rPr lang="en-NL" i="1" dirty="0"/>
              <a:t>c</a:t>
            </a:r>
            <a:r>
              <a:rPr lang="en-NL" dirty="0"/>
              <a:t> of the aquitard.</a:t>
            </a:r>
          </a:p>
        </p:txBody>
      </p:sp>
    </p:spTree>
    <p:extLst>
      <p:ext uri="{BB962C8B-B14F-4D97-AF65-F5344CB8AC3E}">
        <p14:creationId xmlns:p14="http://schemas.microsoft.com/office/powerpoint/2010/main" val="198622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8319571-7B6B-C84C-A53B-D3EFEE89F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4" y="524706"/>
            <a:ext cx="9144000" cy="6333294"/>
          </a:xfrm>
          <a:prstGeom prst="rect">
            <a:avLst/>
          </a:prstGeom>
        </p:spPr>
      </p:pic>
    </p:spTree>
    <p:extLst>
      <p:ext uri="{BB962C8B-B14F-4D97-AF65-F5344CB8AC3E}">
        <p14:creationId xmlns:p14="http://schemas.microsoft.com/office/powerpoint/2010/main" val="940180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08073FD-91ED-5248-AFAE-AC3715220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4706"/>
            <a:ext cx="9144000" cy="6333294"/>
          </a:xfrm>
          <a:prstGeom prst="rect">
            <a:avLst/>
          </a:prstGeom>
        </p:spPr>
      </p:pic>
    </p:spTree>
    <p:extLst>
      <p:ext uri="{BB962C8B-B14F-4D97-AF65-F5344CB8AC3E}">
        <p14:creationId xmlns:p14="http://schemas.microsoft.com/office/powerpoint/2010/main" val="3038974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7011-E681-6342-8F60-1F4D548ADA9C}"/>
              </a:ext>
            </a:extLst>
          </p:cNvPr>
          <p:cNvSpPr>
            <a:spLocks noGrp="1"/>
          </p:cNvSpPr>
          <p:nvPr>
            <p:ph type="title"/>
          </p:nvPr>
        </p:nvSpPr>
        <p:spPr/>
        <p:txBody>
          <a:bodyPr/>
          <a:lstStyle/>
          <a:p>
            <a:r>
              <a:rPr lang="en-NL" dirty="0"/>
              <a:t>Overview of groundwater well solutions</a:t>
            </a:r>
          </a:p>
        </p:txBody>
      </p:sp>
      <p:graphicFrame>
        <p:nvGraphicFramePr>
          <p:cNvPr id="4" name="Table 4">
            <a:extLst>
              <a:ext uri="{FF2B5EF4-FFF2-40B4-BE49-F238E27FC236}">
                <a16:creationId xmlns:a16="http://schemas.microsoft.com/office/drawing/2014/main" id="{3CC206A2-71E7-B444-8EA3-2949AAFBF0AE}"/>
              </a:ext>
            </a:extLst>
          </p:cNvPr>
          <p:cNvGraphicFramePr>
            <a:graphicFrameLocks noGrp="1"/>
          </p:cNvGraphicFramePr>
          <p:nvPr>
            <p:ph idx="1"/>
            <p:extLst>
              <p:ext uri="{D42A27DB-BD31-4B8C-83A1-F6EECF244321}">
                <p14:modId xmlns:p14="http://schemas.microsoft.com/office/powerpoint/2010/main" val="2489152295"/>
              </p:ext>
            </p:extLst>
          </p:nvPr>
        </p:nvGraphicFramePr>
        <p:xfrm>
          <a:off x="0" y="2492896"/>
          <a:ext cx="9129160" cy="3960440"/>
        </p:xfrm>
        <a:graphic>
          <a:graphicData uri="http://schemas.openxmlformats.org/drawingml/2006/table">
            <a:tbl>
              <a:tblPr firstRow="1" bandRow="1">
                <a:tableStyleId>{5C22544A-7EE6-4342-B048-85BDC9FD1C3A}</a:tableStyleId>
              </a:tblPr>
              <a:tblGrid>
                <a:gridCol w="2129792">
                  <a:extLst>
                    <a:ext uri="{9D8B030D-6E8A-4147-A177-3AD203B41FA5}">
                      <a16:colId xmlns:a16="http://schemas.microsoft.com/office/drawing/2014/main" val="542173906"/>
                    </a:ext>
                  </a:extLst>
                </a:gridCol>
                <a:gridCol w="1563271">
                  <a:extLst>
                    <a:ext uri="{9D8B030D-6E8A-4147-A177-3AD203B41FA5}">
                      <a16:colId xmlns:a16="http://schemas.microsoft.com/office/drawing/2014/main" val="1312702033"/>
                    </a:ext>
                  </a:extLst>
                </a:gridCol>
                <a:gridCol w="1080120">
                  <a:extLst>
                    <a:ext uri="{9D8B030D-6E8A-4147-A177-3AD203B41FA5}">
                      <a16:colId xmlns:a16="http://schemas.microsoft.com/office/drawing/2014/main" val="4177457621"/>
                    </a:ext>
                  </a:extLst>
                </a:gridCol>
                <a:gridCol w="1368152">
                  <a:extLst>
                    <a:ext uri="{9D8B030D-6E8A-4147-A177-3AD203B41FA5}">
                      <a16:colId xmlns:a16="http://schemas.microsoft.com/office/drawing/2014/main" val="3180112313"/>
                    </a:ext>
                  </a:extLst>
                </a:gridCol>
                <a:gridCol w="2987825">
                  <a:extLst>
                    <a:ext uri="{9D8B030D-6E8A-4147-A177-3AD203B41FA5}">
                      <a16:colId xmlns:a16="http://schemas.microsoft.com/office/drawing/2014/main" val="2651550602"/>
                    </a:ext>
                  </a:extLst>
                </a:gridCol>
              </a:tblGrid>
              <a:tr h="408411">
                <a:tc>
                  <a:txBody>
                    <a:bodyPr/>
                    <a:lstStyle/>
                    <a:p>
                      <a:r>
                        <a:rPr lang="en-NL" dirty="0"/>
                        <a:t>Name</a:t>
                      </a:r>
                    </a:p>
                  </a:txBody>
                  <a:tcPr/>
                </a:tc>
                <a:tc>
                  <a:txBody>
                    <a:bodyPr/>
                    <a:lstStyle/>
                    <a:p>
                      <a:r>
                        <a:rPr lang="en-NL" dirty="0"/>
                        <a:t>Water table?</a:t>
                      </a:r>
                    </a:p>
                  </a:txBody>
                  <a:tcPr/>
                </a:tc>
                <a:tc>
                  <a:txBody>
                    <a:bodyPr/>
                    <a:lstStyle/>
                    <a:p>
                      <a:r>
                        <a:rPr lang="en-NL" dirty="0"/>
                        <a:t>Lekage?</a:t>
                      </a:r>
                    </a:p>
                  </a:txBody>
                  <a:tcPr/>
                </a:tc>
                <a:tc>
                  <a:txBody>
                    <a:bodyPr/>
                    <a:lstStyle/>
                    <a:p>
                      <a:r>
                        <a:rPr lang="en-NL" dirty="0"/>
                        <a:t>Transient?</a:t>
                      </a:r>
                    </a:p>
                  </a:txBody>
                  <a:tcPr/>
                </a:tc>
                <a:tc>
                  <a:txBody>
                    <a:bodyPr/>
                    <a:lstStyle/>
                    <a:p>
                      <a:r>
                        <a:rPr lang="en-NL" dirty="0"/>
                        <a:t>Solution</a:t>
                      </a:r>
                    </a:p>
                  </a:txBody>
                  <a:tcPr/>
                </a:tc>
                <a:extLst>
                  <a:ext uri="{0D108BD9-81ED-4DB2-BD59-A6C34878D82A}">
                    <a16:rowId xmlns:a16="http://schemas.microsoft.com/office/drawing/2014/main" val="3494465235"/>
                  </a:ext>
                </a:extLst>
              </a:tr>
              <a:tr h="623619">
                <a:tc>
                  <a:txBody>
                    <a:bodyPr/>
                    <a:lstStyle/>
                    <a:p>
                      <a:r>
                        <a:rPr lang="en-NL" dirty="0"/>
                        <a:t>Thiem</a:t>
                      </a:r>
                    </a:p>
                  </a:txBody>
                  <a:tcPr/>
                </a:tc>
                <a:tc>
                  <a:txBody>
                    <a:bodyPr/>
                    <a:lstStyle/>
                    <a:p>
                      <a:r>
                        <a:rPr lang="en-NL" dirty="0"/>
                        <a:t>Yes</a:t>
                      </a:r>
                    </a:p>
                  </a:txBody>
                  <a:tcPr/>
                </a:tc>
                <a:tc>
                  <a:txBody>
                    <a:bodyPr/>
                    <a:lstStyle/>
                    <a:p>
                      <a:r>
                        <a:rPr lang="en-NL" dirty="0"/>
                        <a:t>no</a:t>
                      </a:r>
                    </a:p>
                  </a:txBody>
                  <a:tcPr/>
                </a:tc>
                <a:tc>
                  <a:txBody>
                    <a:bodyPr/>
                    <a:lstStyle/>
                    <a:p>
                      <a:r>
                        <a:rPr lang="en-NL" dirty="0"/>
                        <a:t>no</a:t>
                      </a:r>
                    </a:p>
                  </a:txBody>
                  <a:tcPr/>
                </a:tc>
                <a:tc>
                  <a:txBody>
                    <a:bodyPr/>
                    <a:lstStyle/>
                    <a:p>
                      <a:endParaRPr lang="en-NL" dirty="0"/>
                    </a:p>
                  </a:txBody>
                  <a:tcPr/>
                </a:tc>
                <a:extLst>
                  <a:ext uri="{0D108BD9-81ED-4DB2-BD59-A6C34878D82A}">
                    <a16:rowId xmlns:a16="http://schemas.microsoft.com/office/drawing/2014/main" val="1242006239"/>
                  </a:ext>
                </a:extLst>
              </a:tr>
              <a:tr h="713730">
                <a:tc>
                  <a:txBody>
                    <a:bodyPr/>
                    <a:lstStyle/>
                    <a:p>
                      <a:r>
                        <a:rPr lang="en-NL" dirty="0"/>
                        <a:t>Thiem</a:t>
                      </a:r>
                    </a:p>
                  </a:txBody>
                  <a:tcPr/>
                </a:tc>
                <a:tc>
                  <a:txBody>
                    <a:bodyPr/>
                    <a:lstStyle/>
                    <a:p>
                      <a:r>
                        <a:rPr lang="en-NL" dirty="0"/>
                        <a:t>no</a:t>
                      </a:r>
                    </a:p>
                  </a:txBody>
                  <a:tcPr/>
                </a:tc>
                <a:tc>
                  <a:txBody>
                    <a:bodyPr/>
                    <a:lstStyle/>
                    <a:p>
                      <a:r>
                        <a:rPr lang="en-NL" dirty="0"/>
                        <a:t>no</a:t>
                      </a:r>
                    </a:p>
                  </a:txBody>
                  <a:tcPr/>
                </a:tc>
                <a:tc>
                  <a:txBody>
                    <a:bodyPr/>
                    <a:lstStyle/>
                    <a:p>
                      <a:r>
                        <a:rPr lang="en-NL" dirty="0"/>
                        <a:t>no</a:t>
                      </a:r>
                    </a:p>
                  </a:txBody>
                  <a:tcPr/>
                </a:tc>
                <a:tc>
                  <a:txBody>
                    <a:bodyPr/>
                    <a:lstStyle/>
                    <a:p>
                      <a:endParaRPr lang="en-NL" dirty="0"/>
                    </a:p>
                  </a:txBody>
                  <a:tcPr/>
                </a:tc>
                <a:extLst>
                  <a:ext uri="{0D108BD9-81ED-4DB2-BD59-A6C34878D82A}">
                    <a16:rowId xmlns:a16="http://schemas.microsoft.com/office/drawing/2014/main" val="249797986"/>
                  </a:ext>
                </a:extLst>
              </a:tr>
              <a:tr h="712925">
                <a:tc>
                  <a:txBody>
                    <a:bodyPr/>
                    <a:lstStyle/>
                    <a:p>
                      <a:r>
                        <a:rPr lang="en-NL" dirty="0"/>
                        <a:t>De Glee (1930)</a:t>
                      </a:r>
                    </a:p>
                  </a:txBody>
                  <a:tcPr/>
                </a:tc>
                <a:tc>
                  <a:txBody>
                    <a:bodyPr/>
                    <a:lstStyle/>
                    <a:p>
                      <a:r>
                        <a:rPr lang="en-NL" dirty="0"/>
                        <a:t>no</a:t>
                      </a:r>
                    </a:p>
                  </a:txBody>
                  <a:tcPr/>
                </a:tc>
                <a:tc>
                  <a:txBody>
                    <a:bodyPr/>
                    <a:lstStyle/>
                    <a:p>
                      <a:r>
                        <a:rPr lang="en-NL" dirty="0"/>
                        <a:t>yes</a:t>
                      </a:r>
                    </a:p>
                  </a:txBody>
                  <a:tcPr/>
                </a:tc>
                <a:tc>
                  <a:txBody>
                    <a:bodyPr/>
                    <a:lstStyle/>
                    <a:p>
                      <a:r>
                        <a:rPr lang="en-NL" dirty="0"/>
                        <a:t>no</a:t>
                      </a:r>
                    </a:p>
                  </a:txBody>
                  <a:tcPr/>
                </a:tc>
                <a:tc>
                  <a:txBody>
                    <a:bodyPr/>
                    <a:lstStyle/>
                    <a:p>
                      <a:endParaRPr lang="en-NL" dirty="0"/>
                    </a:p>
                  </a:txBody>
                  <a:tcPr/>
                </a:tc>
                <a:extLst>
                  <a:ext uri="{0D108BD9-81ED-4DB2-BD59-A6C34878D82A}">
                    <a16:rowId xmlns:a16="http://schemas.microsoft.com/office/drawing/2014/main" val="2261496314"/>
                  </a:ext>
                </a:extLst>
              </a:tr>
              <a:tr h="637659">
                <a:tc>
                  <a:txBody>
                    <a:bodyPr/>
                    <a:lstStyle/>
                    <a:p>
                      <a:r>
                        <a:rPr lang="en-NL" dirty="0"/>
                        <a:t>Theis (1935)</a:t>
                      </a:r>
                    </a:p>
                  </a:txBody>
                  <a:tcPr/>
                </a:tc>
                <a:tc>
                  <a:txBody>
                    <a:bodyPr/>
                    <a:lstStyle/>
                    <a:p>
                      <a:r>
                        <a:rPr lang="en-NL" dirty="0"/>
                        <a:t>no</a:t>
                      </a:r>
                    </a:p>
                  </a:txBody>
                  <a:tcPr/>
                </a:tc>
                <a:tc>
                  <a:txBody>
                    <a:bodyPr/>
                    <a:lstStyle/>
                    <a:p>
                      <a:r>
                        <a:rPr lang="en-NL" dirty="0"/>
                        <a:t>no</a:t>
                      </a:r>
                    </a:p>
                  </a:txBody>
                  <a:tcPr/>
                </a:tc>
                <a:tc>
                  <a:txBody>
                    <a:bodyPr/>
                    <a:lstStyle/>
                    <a:p>
                      <a:r>
                        <a:rPr lang="en-NL" dirty="0"/>
                        <a:t>yes</a:t>
                      </a:r>
                    </a:p>
                  </a:txBody>
                  <a:tcPr/>
                </a:tc>
                <a:tc>
                  <a:txBody>
                    <a:bodyPr/>
                    <a:lstStyle/>
                    <a:p>
                      <a:endParaRPr lang="en-NL" dirty="0"/>
                    </a:p>
                  </a:txBody>
                  <a:tcPr/>
                </a:tc>
                <a:extLst>
                  <a:ext uri="{0D108BD9-81ED-4DB2-BD59-A6C34878D82A}">
                    <a16:rowId xmlns:a16="http://schemas.microsoft.com/office/drawing/2014/main" val="28002953"/>
                  </a:ext>
                </a:extLst>
              </a:tr>
              <a:tr h="864096">
                <a:tc>
                  <a:txBody>
                    <a:bodyPr/>
                    <a:lstStyle/>
                    <a:p>
                      <a:r>
                        <a:rPr lang="en-NL" dirty="0"/>
                        <a:t>Hantush (1955)</a:t>
                      </a:r>
                    </a:p>
                  </a:txBody>
                  <a:tcPr/>
                </a:tc>
                <a:tc>
                  <a:txBody>
                    <a:bodyPr/>
                    <a:lstStyle/>
                    <a:p>
                      <a:r>
                        <a:rPr lang="en-NL" dirty="0"/>
                        <a:t>no</a:t>
                      </a:r>
                    </a:p>
                  </a:txBody>
                  <a:tcPr/>
                </a:tc>
                <a:tc>
                  <a:txBody>
                    <a:bodyPr/>
                    <a:lstStyle/>
                    <a:p>
                      <a:r>
                        <a:rPr lang="en-NL" dirty="0"/>
                        <a:t>yes</a:t>
                      </a:r>
                    </a:p>
                  </a:txBody>
                  <a:tcPr/>
                </a:tc>
                <a:tc>
                  <a:txBody>
                    <a:bodyPr/>
                    <a:lstStyle/>
                    <a:p>
                      <a:r>
                        <a:rPr lang="en-NL" dirty="0"/>
                        <a:t>yes</a:t>
                      </a:r>
                    </a:p>
                  </a:txBody>
                  <a:tcPr/>
                </a:tc>
                <a:tc>
                  <a:txBody>
                    <a:bodyPr/>
                    <a:lstStyle/>
                    <a:p>
                      <a:endParaRPr lang="en-NL" dirty="0"/>
                    </a:p>
                  </a:txBody>
                  <a:tcPr/>
                </a:tc>
                <a:extLst>
                  <a:ext uri="{0D108BD9-81ED-4DB2-BD59-A6C34878D82A}">
                    <a16:rowId xmlns:a16="http://schemas.microsoft.com/office/drawing/2014/main" val="3336892238"/>
                  </a:ext>
                </a:extLst>
              </a:tr>
            </a:tbl>
          </a:graphicData>
        </a:graphic>
      </p:graphicFrame>
      <p:pic>
        <p:nvPicPr>
          <p:cNvPr id="5" name="Picture 4">
            <a:extLst>
              <a:ext uri="{FF2B5EF4-FFF2-40B4-BE49-F238E27FC236}">
                <a16:creationId xmlns:a16="http://schemas.microsoft.com/office/drawing/2014/main" id="{EDEFFAF0-6FC7-784B-8D29-BCE838EB36F3}"/>
              </a:ext>
            </a:extLst>
          </p:cNvPr>
          <p:cNvPicPr>
            <a:picLocks noChangeAspect="1"/>
          </p:cNvPicPr>
          <p:nvPr/>
        </p:nvPicPr>
        <p:blipFill>
          <a:blip r:embed="rId3"/>
          <a:stretch>
            <a:fillRect/>
          </a:stretch>
        </p:blipFill>
        <p:spPr>
          <a:xfrm>
            <a:off x="6470651" y="2938170"/>
            <a:ext cx="2120900" cy="533400"/>
          </a:xfrm>
          <a:prstGeom prst="rect">
            <a:avLst/>
          </a:prstGeom>
        </p:spPr>
      </p:pic>
      <p:pic>
        <p:nvPicPr>
          <p:cNvPr id="6" name="Picture 5">
            <a:extLst>
              <a:ext uri="{FF2B5EF4-FFF2-40B4-BE49-F238E27FC236}">
                <a16:creationId xmlns:a16="http://schemas.microsoft.com/office/drawing/2014/main" id="{B1BE430A-A714-044E-9CA5-07C4EDB28CD6}"/>
              </a:ext>
            </a:extLst>
          </p:cNvPr>
          <p:cNvPicPr>
            <a:picLocks noChangeAspect="1"/>
          </p:cNvPicPr>
          <p:nvPr/>
        </p:nvPicPr>
        <p:blipFill>
          <a:blip r:embed="rId4"/>
          <a:stretch>
            <a:fillRect/>
          </a:stretch>
        </p:blipFill>
        <p:spPr>
          <a:xfrm>
            <a:off x="6470651" y="3651139"/>
            <a:ext cx="1676400" cy="533400"/>
          </a:xfrm>
          <a:prstGeom prst="rect">
            <a:avLst/>
          </a:prstGeom>
        </p:spPr>
      </p:pic>
      <p:pic>
        <p:nvPicPr>
          <p:cNvPr id="8" name="Picture 7">
            <a:extLst>
              <a:ext uri="{FF2B5EF4-FFF2-40B4-BE49-F238E27FC236}">
                <a16:creationId xmlns:a16="http://schemas.microsoft.com/office/drawing/2014/main" id="{B77BF3B1-ECFE-D540-A856-17DCD6FEAFE8}"/>
              </a:ext>
            </a:extLst>
          </p:cNvPr>
          <p:cNvPicPr>
            <a:picLocks noChangeAspect="1"/>
          </p:cNvPicPr>
          <p:nvPr/>
        </p:nvPicPr>
        <p:blipFill>
          <a:blip r:embed="rId5"/>
          <a:stretch>
            <a:fillRect/>
          </a:stretch>
        </p:blipFill>
        <p:spPr>
          <a:xfrm>
            <a:off x="6508751" y="5038756"/>
            <a:ext cx="1765300" cy="533400"/>
          </a:xfrm>
          <a:prstGeom prst="rect">
            <a:avLst/>
          </a:prstGeom>
        </p:spPr>
      </p:pic>
      <p:pic>
        <p:nvPicPr>
          <p:cNvPr id="9" name="Picture 8">
            <a:extLst>
              <a:ext uri="{FF2B5EF4-FFF2-40B4-BE49-F238E27FC236}">
                <a16:creationId xmlns:a16="http://schemas.microsoft.com/office/drawing/2014/main" id="{32B9DA6C-B8B3-354C-9C9F-E118595A55EB}"/>
              </a:ext>
            </a:extLst>
          </p:cNvPr>
          <p:cNvPicPr>
            <a:picLocks noChangeAspect="1"/>
          </p:cNvPicPr>
          <p:nvPr/>
        </p:nvPicPr>
        <p:blipFill>
          <a:blip r:embed="rId6"/>
          <a:stretch>
            <a:fillRect/>
          </a:stretch>
        </p:blipFill>
        <p:spPr>
          <a:xfrm>
            <a:off x="6508751" y="5724761"/>
            <a:ext cx="2171700" cy="533400"/>
          </a:xfrm>
          <a:prstGeom prst="rect">
            <a:avLst/>
          </a:prstGeom>
        </p:spPr>
      </p:pic>
      <p:pic>
        <p:nvPicPr>
          <p:cNvPr id="7" name="Picture 6">
            <a:extLst>
              <a:ext uri="{FF2B5EF4-FFF2-40B4-BE49-F238E27FC236}">
                <a16:creationId xmlns:a16="http://schemas.microsoft.com/office/drawing/2014/main" id="{67ECE829-E673-1F45-A29F-13F9D3A53AAA}"/>
              </a:ext>
            </a:extLst>
          </p:cNvPr>
          <p:cNvPicPr>
            <a:picLocks noChangeAspect="1"/>
          </p:cNvPicPr>
          <p:nvPr/>
        </p:nvPicPr>
        <p:blipFill>
          <a:blip r:embed="rId7"/>
          <a:stretch>
            <a:fillRect/>
          </a:stretch>
        </p:blipFill>
        <p:spPr>
          <a:xfrm>
            <a:off x="6470651" y="4310181"/>
            <a:ext cx="1981200" cy="533400"/>
          </a:xfrm>
          <a:prstGeom prst="rect">
            <a:avLst/>
          </a:prstGeom>
        </p:spPr>
      </p:pic>
    </p:spTree>
    <p:extLst>
      <p:ext uri="{BB962C8B-B14F-4D97-AF65-F5344CB8AC3E}">
        <p14:creationId xmlns:p14="http://schemas.microsoft.com/office/powerpoint/2010/main" val="3285576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8FF9-E805-214B-8587-0BFF2610AC4A}"/>
              </a:ext>
            </a:extLst>
          </p:cNvPr>
          <p:cNvSpPr>
            <a:spLocks noGrp="1"/>
          </p:cNvSpPr>
          <p:nvPr>
            <p:ph type="title"/>
          </p:nvPr>
        </p:nvSpPr>
        <p:spPr/>
        <p:txBody>
          <a:bodyPr/>
          <a:lstStyle/>
          <a:p>
            <a:r>
              <a:rPr lang="en-NL" dirty="0"/>
              <a:t>Improving the results</a:t>
            </a:r>
          </a:p>
        </p:txBody>
      </p:sp>
      <p:sp>
        <p:nvSpPr>
          <p:cNvPr id="3" name="Content Placeholder 2">
            <a:extLst>
              <a:ext uri="{FF2B5EF4-FFF2-40B4-BE49-F238E27FC236}">
                <a16:creationId xmlns:a16="http://schemas.microsoft.com/office/drawing/2014/main" id="{5DACDEAE-F93D-0540-8240-44F54CF7C8F1}"/>
              </a:ext>
            </a:extLst>
          </p:cNvPr>
          <p:cNvSpPr>
            <a:spLocks noGrp="1"/>
          </p:cNvSpPr>
          <p:nvPr>
            <p:ph idx="1"/>
          </p:nvPr>
        </p:nvSpPr>
        <p:spPr>
          <a:xfrm>
            <a:off x="549275" y="1600201"/>
            <a:ext cx="8042276" cy="1336956"/>
          </a:xfrm>
        </p:spPr>
        <p:txBody>
          <a:bodyPr/>
          <a:lstStyle/>
          <a:p>
            <a:r>
              <a:rPr lang="en-NL" dirty="0"/>
              <a:t>Plotting the type curves over the data to find t</a:t>
            </a:r>
            <a:r>
              <a:rPr lang="en-GB" dirty="0"/>
              <a:t>he</a:t>
            </a:r>
            <a:r>
              <a:rPr lang="en-NL" dirty="0"/>
              <a:t> best fitting one was was done on a previous chart (thin dashed green lines) is done by plotting</a:t>
            </a:r>
          </a:p>
          <a:p>
            <a:endParaRPr lang="en-NL" dirty="0"/>
          </a:p>
          <a:p>
            <a:endParaRPr lang="en-NL" dirty="0"/>
          </a:p>
          <a:p>
            <a:endParaRPr lang="en-NL" dirty="0"/>
          </a:p>
          <a:p>
            <a:endParaRPr lang="en-NL" dirty="0"/>
          </a:p>
        </p:txBody>
      </p:sp>
      <p:pic>
        <p:nvPicPr>
          <p:cNvPr id="4" name="Picture 3">
            <a:extLst>
              <a:ext uri="{FF2B5EF4-FFF2-40B4-BE49-F238E27FC236}">
                <a16:creationId xmlns:a16="http://schemas.microsoft.com/office/drawing/2014/main" id="{82A7DE08-8870-9441-832F-504F52F48B73}"/>
              </a:ext>
            </a:extLst>
          </p:cNvPr>
          <p:cNvPicPr>
            <a:picLocks noChangeAspect="1"/>
          </p:cNvPicPr>
          <p:nvPr/>
        </p:nvPicPr>
        <p:blipFill>
          <a:blip r:embed="rId2"/>
          <a:stretch>
            <a:fillRect/>
          </a:stretch>
        </p:blipFill>
        <p:spPr>
          <a:xfrm>
            <a:off x="3632200" y="3162300"/>
            <a:ext cx="1879600" cy="533400"/>
          </a:xfrm>
          <a:prstGeom prst="rect">
            <a:avLst/>
          </a:prstGeom>
        </p:spPr>
      </p:pic>
      <p:pic>
        <p:nvPicPr>
          <p:cNvPr id="5" name="Picture 4">
            <a:extLst>
              <a:ext uri="{FF2B5EF4-FFF2-40B4-BE49-F238E27FC236}">
                <a16:creationId xmlns:a16="http://schemas.microsoft.com/office/drawing/2014/main" id="{3D3EFBCD-1903-1243-9398-0D98A8221E85}"/>
              </a:ext>
            </a:extLst>
          </p:cNvPr>
          <p:cNvPicPr>
            <a:picLocks noChangeAspect="1"/>
          </p:cNvPicPr>
          <p:nvPr/>
        </p:nvPicPr>
        <p:blipFill>
          <a:blip r:embed="rId3"/>
          <a:stretch>
            <a:fillRect/>
          </a:stretch>
        </p:blipFill>
        <p:spPr>
          <a:xfrm>
            <a:off x="3632200" y="3861408"/>
            <a:ext cx="1308100" cy="558800"/>
          </a:xfrm>
          <a:prstGeom prst="rect">
            <a:avLst/>
          </a:prstGeom>
        </p:spPr>
      </p:pic>
      <p:sp>
        <p:nvSpPr>
          <p:cNvPr id="6" name="TextBox 5">
            <a:extLst>
              <a:ext uri="{FF2B5EF4-FFF2-40B4-BE49-F238E27FC236}">
                <a16:creationId xmlns:a16="http://schemas.microsoft.com/office/drawing/2014/main" id="{AC82C318-5C7B-5842-8F94-9C3FDBD45C7B}"/>
              </a:ext>
            </a:extLst>
          </p:cNvPr>
          <p:cNvSpPr txBox="1"/>
          <p:nvPr/>
        </p:nvSpPr>
        <p:spPr>
          <a:xfrm>
            <a:off x="943303" y="4585916"/>
            <a:ext cx="7827784" cy="1200329"/>
          </a:xfrm>
          <a:prstGeom prst="rect">
            <a:avLst/>
          </a:prstGeom>
          <a:noFill/>
        </p:spPr>
        <p:txBody>
          <a:bodyPr wrap="none" rtlCol="0">
            <a:spAutoFit/>
          </a:bodyPr>
          <a:lstStyle/>
          <a:p>
            <a:r>
              <a:rPr lang="en-GB" dirty="0"/>
              <a:t>F</a:t>
            </a:r>
            <a:r>
              <a:rPr lang="en-NL" dirty="0"/>
              <a:t>or given </a:t>
            </a:r>
            <a:r>
              <a:rPr lang="en-NL" i="1" dirty="0"/>
              <a:t>kD</a:t>
            </a:r>
            <a:r>
              <a:rPr lang="en-NL" dirty="0"/>
              <a:t> and the range </a:t>
            </a:r>
            <a:r>
              <a:rPr lang="en-NL" i="1" dirty="0"/>
              <a:t>t/r</a:t>
            </a:r>
            <a:r>
              <a:rPr lang="en-NL" baseline="30000" dirty="0"/>
              <a:t>2</a:t>
            </a:r>
            <a:r>
              <a:rPr lang="en-NL" dirty="0"/>
              <a:t> of t</a:t>
            </a:r>
            <a:r>
              <a:rPr lang="en-GB" dirty="0"/>
              <a:t>he</a:t>
            </a:r>
            <a:r>
              <a:rPr lang="en-NL" dirty="0"/>
              <a:t> horizontal axis of t</a:t>
            </a:r>
            <a:r>
              <a:rPr lang="en-GB" dirty="0"/>
              <a:t>he</a:t>
            </a:r>
            <a:r>
              <a:rPr lang="en-NL" dirty="0"/>
              <a:t> chart and this</a:t>
            </a:r>
          </a:p>
          <a:p>
            <a:r>
              <a:rPr lang="en-GB" dirty="0"/>
              <a:t>f</a:t>
            </a:r>
            <a:r>
              <a:rPr lang="en-NL" dirty="0"/>
              <a:t>or a range of possible values for the storage coeffiient </a:t>
            </a:r>
            <a:r>
              <a:rPr lang="en-NL" i="1" dirty="0"/>
              <a:t>S</a:t>
            </a:r>
            <a:r>
              <a:rPr lang="en-NL" dirty="0"/>
              <a:t>. Which yields the</a:t>
            </a:r>
          </a:p>
          <a:p>
            <a:r>
              <a:rPr lang="en-GB" dirty="0"/>
              <a:t>g</a:t>
            </a:r>
            <a:r>
              <a:rPr lang="en-NL" dirty="0"/>
              <a:t>reen dashed lines. Finally with both </a:t>
            </a:r>
            <a:r>
              <a:rPr lang="en-NL" i="1" dirty="0"/>
              <a:t>kD</a:t>
            </a:r>
            <a:r>
              <a:rPr lang="en-NL" dirty="0"/>
              <a:t> and </a:t>
            </a:r>
            <a:r>
              <a:rPr lang="en-NL" i="1" dirty="0"/>
              <a:t>S</a:t>
            </a:r>
            <a:r>
              <a:rPr lang="en-NL" dirty="0"/>
              <a:t> known, we plot the Hantush</a:t>
            </a:r>
          </a:p>
          <a:p>
            <a:r>
              <a:rPr lang="en-GB" dirty="0"/>
              <a:t>c</a:t>
            </a:r>
            <a:r>
              <a:rPr lang="en-NL" dirty="0"/>
              <a:t>urves for a number of values for </a:t>
            </a:r>
            <a:r>
              <a:rPr lang="en-NL" i="1" dirty="0"/>
              <a:t>r</a:t>
            </a:r>
            <a:r>
              <a:rPr lang="en-NL" dirty="0"/>
              <a:t>/𝜆:</a:t>
            </a:r>
          </a:p>
        </p:txBody>
      </p:sp>
      <p:pic>
        <p:nvPicPr>
          <p:cNvPr id="7" name="Picture 6">
            <a:extLst>
              <a:ext uri="{FF2B5EF4-FFF2-40B4-BE49-F238E27FC236}">
                <a16:creationId xmlns:a16="http://schemas.microsoft.com/office/drawing/2014/main" id="{33B2416E-587C-7648-A049-A00FADC8D643}"/>
              </a:ext>
            </a:extLst>
          </p:cNvPr>
          <p:cNvPicPr>
            <a:picLocks noChangeAspect="1"/>
          </p:cNvPicPr>
          <p:nvPr/>
        </p:nvPicPr>
        <p:blipFill>
          <a:blip r:embed="rId4"/>
          <a:stretch>
            <a:fillRect/>
          </a:stretch>
        </p:blipFill>
        <p:spPr>
          <a:xfrm>
            <a:off x="3632200" y="5962252"/>
            <a:ext cx="2184400" cy="533400"/>
          </a:xfrm>
          <a:prstGeom prst="rect">
            <a:avLst/>
          </a:prstGeom>
        </p:spPr>
      </p:pic>
    </p:spTree>
    <p:extLst>
      <p:ext uri="{BB962C8B-B14F-4D97-AF65-F5344CB8AC3E}">
        <p14:creationId xmlns:p14="http://schemas.microsoft.com/office/powerpoint/2010/main" val="558548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B6D0EA-DCF3-A649-B20A-C3AB6EB5414F}"/>
              </a:ext>
            </a:extLst>
          </p:cNvPr>
          <p:cNvSpPr>
            <a:spLocks noGrp="1"/>
          </p:cNvSpPr>
          <p:nvPr>
            <p:ph type="title"/>
          </p:nvPr>
        </p:nvSpPr>
        <p:spPr/>
        <p:txBody>
          <a:bodyPr/>
          <a:lstStyle/>
          <a:p>
            <a:r>
              <a:rPr lang="en-NL" sz="3200" dirty="0"/>
              <a:t>Partial penetration</a:t>
            </a:r>
            <a:br>
              <a:rPr lang="en-NL" sz="3200" dirty="0"/>
            </a:br>
            <a:r>
              <a:rPr lang="en-NL" sz="3200" dirty="0"/>
              <a:t> (of </a:t>
            </a:r>
            <a:r>
              <a:rPr lang="en-GB" sz="3200" dirty="0" err="1"/>
              <a:t>th</a:t>
            </a:r>
            <a:r>
              <a:rPr lang="en-NL" sz="3200" dirty="0"/>
              <a:t>e aquifer by the well screen)</a:t>
            </a:r>
          </a:p>
        </p:txBody>
      </p:sp>
      <p:sp>
        <p:nvSpPr>
          <p:cNvPr id="4" name="Content Placeholder 3">
            <a:extLst>
              <a:ext uri="{FF2B5EF4-FFF2-40B4-BE49-F238E27FC236}">
                <a16:creationId xmlns:a16="http://schemas.microsoft.com/office/drawing/2014/main" id="{CB5CD59B-C0DC-8945-8DFE-0CC7028AC5CD}"/>
              </a:ext>
            </a:extLst>
          </p:cNvPr>
          <p:cNvSpPr>
            <a:spLocks noGrp="1"/>
          </p:cNvSpPr>
          <p:nvPr>
            <p:ph idx="1"/>
          </p:nvPr>
        </p:nvSpPr>
        <p:spPr/>
        <p:txBody>
          <a:bodyPr>
            <a:normAutofit fontScale="92500" lnSpcReduction="20000"/>
          </a:bodyPr>
          <a:lstStyle/>
          <a:p>
            <a:r>
              <a:rPr lang="en-NL" dirty="0"/>
              <a:t>Gives an extra drawdown 𝛥s caused by (de)concentration of streamlines near the well</a:t>
            </a:r>
          </a:p>
          <a:p>
            <a:r>
              <a:rPr lang="en-NL" dirty="0"/>
              <a:t>Depening on the location (r, z), 𝛥s an be positive (concentration of steramlines) or negative (deconcenrration of streamlines)</a:t>
            </a:r>
          </a:p>
          <a:p>
            <a:r>
              <a:rPr lang="en-NL" dirty="0"/>
              <a:t>Beyond r&gt;15 D, partial penetration is negligible</a:t>
            </a:r>
          </a:p>
          <a:p>
            <a:r>
              <a:rPr lang="en-NL" dirty="0"/>
              <a:t>Formula next page assumes</a:t>
            </a:r>
          </a:p>
          <a:p>
            <a:pPr lvl="1"/>
            <a:r>
              <a:rPr lang="en-NL" dirty="0"/>
              <a:t>The effect of partial penetration is steady (requires t is sufficiently large,  radius of influence based on the elastic storage coefficient &gt;&gt;D)</a:t>
            </a:r>
          </a:p>
          <a:p>
            <a:pPr lvl="1"/>
            <a:r>
              <a:rPr lang="en-NL" dirty="0"/>
              <a:t>The effect of leakage near the well is negligible (requires 𝜆=√(</a:t>
            </a:r>
            <a:r>
              <a:rPr lang="en-NL" i="1" dirty="0"/>
              <a:t>kDc</a:t>
            </a:r>
            <a:r>
              <a:rPr lang="en-NL" dirty="0"/>
              <a:t>) is sufficiently large (𝜆 &gt;&gt;D)</a:t>
            </a:r>
          </a:p>
          <a:p>
            <a:endParaRPr lang="en-NL" dirty="0"/>
          </a:p>
        </p:txBody>
      </p:sp>
    </p:spTree>
    <p:extLst>
      <p:ext uri="{BB962C8B-B14F-4D97-AF65-F5344CB8AC3E}">
        <p14:creationId xmlns:p14="http://schemas.microsoft.com/office/powerpoint/2010/main" val="1846514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145F30-AC1F-9C40-8DD2-2DA087DB82E0}"/>
              </a:ext>
            </a:extLst>
          </p:cNvPr>
          <p:cNvSpPr>
            <a:spLocks noGrp="1"/>
          </p:cNvSpPr>
          <p:nvPr>
            <p:ph type="title"/>
          </p:nvPr>
        </p:nvSpPr>
        <p:spPr/>
        <p:txBody>
          <a:bodyPr/>
          <a:lstStyle/>
          <a:p>
            <a:r>
              <a:rPr lang="en-NL" dirty="0"/>
              <a:t>Questions a</a:t>
            </a:r>
            <a:r>
              <a:rPr lang="en-GB" dirty="0" err="1"/>
              <a:t>nd</a:t>
            </a:r>
            <a:r>
              <a:rPr lang="en-NL" dirty="0"/>
              <a:t> exercises</a:t>
            </a:r>
          </a:p>
        </p:txBody>
      </p:sp>
      <p:sp>
        <p:nvSpPr>
          <p:cNvPr id="5" name="Content Placeholder 4">
            <a:extLst>
              <a:ext uri="{FF2B5EF4-FFF2-40B4-BE49-F238E27FC236}">
                <a16:creationId xmlns:a16="http://schemas.microsoft.com/office/drawing/2014/main" id="{8B5CADC2-596C-4248-9811-B9A929234A0A}"/>
              </a:ext>
            </a:extLst>
          </p:cNvPr>
          <p:cNvSpPr>
            <a:spLocks noGrp="1"/>
          </p:cNvSpPr>
          <p:nvPr>
            <p:ph idx="1"/>
          </p:nvPr>
        </p:nvSpPr>
        <p:spPr/>
        <p:txBody>
          <a:bodyPr/>
          <a:lstStyle/>
          <a:p>
            <a:r>
              <a:rPr lang="en-NL" dirty="0"/>
              <a:t>See section 6.5.7 of t</a:t>
            </a:r>
            <a:r>
              <a:rPr lang="en-GB" dirty="0"/>
              <a:t>he</a:t>
            </a:r>
            <a:r>
              <a:rPr lang="en-NL" dirty="0"/>
              <a:t> syllabus</a:t>
            </a:r>
          </a:p>
          <a:p>
            <a:r>
              <a:rPr lang="en-NL" dirty="0"/>
              <a:t>See old exam bundle</a:t>
            </a:r>
          </a:p>
        </p:txBody>
      </p:sp>
    </p:spTree>
    <p:extLst>
      <p:ext uri="{BB962C8B-B14F-4D97-AF65-F5344CB8AC3E}">
        <p14:creationId xmlns:p14="http://schemas.microsoft.com/office/powerpoint/2010/main" val="4256291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8E8DA-1FF5-8E47-853A-C74D3065BBE5}"/>
              </a:ext>
            </a:extLst>
          </p:cNvPr>
          <p:cNvGrpSpPr/>
          <p:nvPr/>
        </p:nvGrpSpPr>
        <p:grpSpPr>
          <a:xfrm>
            <a:off x="107504" y="332656"/>
            <a:ext cx="9144000" cy="5111750"/>
            <a:chOff x="0" y="549275"/>
            <a:chExt cx="9144000" cy="5111750"/>
          </a:xfrm>
        </p:grpSpPr>
        <p:sp>
          <p:nvSpPr>
            <p:cNvPr id="320520" name="Rectangle 8"/>
            <p:cNvSpPr>
              <a:spLocks noChangeArrowheads="1"/>
            </p:cNvSpPr>
            <p:nvPr/>
          </p:nvSpPr>
          <p:spPr bwMode="auto">
            <a:xfrm>
              <a:off x="0" y="2997200"/>
              <a:ext cx="9144000" cy="2232025"/>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320516" name="Rectangle 4" descr="Dark horizontal"/>
            <p:cNvSpPr>
              <a:spLocks noChangeArrowheads="1"/>
            </p:cNvSpPr>
            <p:nvPr/>
          </p:nvSpPr>
          <p:spPr bwMode="auto">
            <a:xfrm>
              <a:off x="6657975" y="3429000"/>
              <a:ext cx="288925" cy="936625"/>
            </a:xfrm>
            <a:prstGeom prst="rect">
              <a:avLst/>
            </a:prstGeom>
            <a:pattFill prst="dkHorz">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17" name="Rectangle 5" descr="Wave"/>
            <p:cNvSpPr>
              <a:spLocks noChangeArrowheads="1"/>
            </p:cNvSpPr>
            <p:nvPr/>
          </p:nvSpPr>
          <p:spPr bwMode="auto">
            <a:xfrm>
              <a:off x="0" y="5229225"/>
              <a:ext cx="9144000" cy="431800"/>
            </a:xfrm>
            <a:prstGeom prst="rect">
              <a:avLst/>
            </a:prstGeom>
            <a:pattFill prst="wave">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18" name="Rectangle 6" descr="Light upward diagonal"/>
            <p:cNvSpPr>
              <a:spLocks noChangeArrowheads="1"/>
            </p:cNvSpPr>
            <p:nvPr/>
          </p:nvSpPr>
          <p:spPr bwMode="auto">
            <a:xfrm>
              <a:off x="0" y="2565400"/>
              <a:ext cx="9144000" cy="431800"/>
            </a:xfrm>
            <a:prstGeom prst="rect">
              <a:avLst/>
            </a:prstGeom>
            <a:pattFill prst="ltUpDiag">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21" name="Line 9"/>
            <p:cNvSpPr>
              <a:spLocks noChangeShapeType="1"/>
            </p:cNvSpPr>
            <p:nvPr/>
          </p:nvSpPr>
          <p:spPr bwMode="auto">
            <a:xfrm>
              <a:off x="7881938" y="3429000"/>
              <a:ext cx="20637" cy="1800225"/>
            </a:xfrm>
            <a:prstGeom prst="line">
              <a:avLst/>
            </a:prstGeom>
            <a:noFill/>
            <a:ln w="9525">
              <a:solidFill>
                <a:schemeClr val="tx1"/>
              </a:solidFill>
              <a:round/>
              <a:headEnd type="triangle" w="med" len="med"/>
              <a:tailEnd/>
            </a:ln>
            <a:effectLst/>
          </p:spPr>
          <p:txBody>
            <a:bodyPr/>
            <a:lstStyle/>
            <a:p>
              <a:endParaRPr lang="en-US"/>
            </a:p>
          </p:txBody>
        </p:sp>
        <p:sp>
          <p:nvSpPr>
            <p:cNvPr id="320522" name="Line 10"/>
            <p:cNvSpPr>
              <a:spLocks noChangeShapeType="1"/>
            </p:cNvSpPr>
            <p:nvPr/>
          </p:nvSpPr>
          <p:spPr bwMode="auto">
            <a:xfrm>
              <a:off x="6873875" y="3429000"/>
              <a:ext cx="1150938" cy="0"/>
            </a:xfrm>
            <a:prstGeom prst="line">
              <a:avLst/>
            </a:prstGeom>
            <a:noFill/>
            <a:ln w="9525">
              <a:solidFill>
                <a:schemeClr val="tx1"/>
              </a:solidFill>
              <a:round/>
              <a:headEnd/>
              <a:tailEnd/>
            </a:ln>
            <a:effectLst/>
          </p:spPr>
          <p:txBody>
            <a:bodyPr/>
            <a:lstStyle/>
            <a:p>
              <a:endParaRPr lang="en-US"/>
            </a:p>
          </p:txBody>
        </p:sp>
        <p:sp>
          <p:nvSpPr>
            <p:cNvPr id="320523" name="Line 11"/>
            <p:cNvSpPr>
              <a:spLocks noChangeShapeType="1"/>
            </p:cNvSpPr>
            <p:nvPr/>
          </p:nvSpPr>
          <p:spPr bwMode="auto">
            <a:xfrm flipH="1">
              <a:off x="6657975" y="4365625"/>
              <a:ext cx="720725" cy="0"/>
            </a:xfrm>
            <a:prstGeom prst="line">
              <a:avLst/>
            </a:prstGeom>
            <a:noFill/>
            <a:ln w="9525">
              <a:solidFill>
                <a:schemeClr val="tx1"/>
              </a:solidFill>
              <a:round/>
              <a:headEnd/>
              <a:tailEnd/>
            </a:ln>
            <a:effectLst/>
          </p:spPr>
          <p:txBody>
            <a:bodyPr/>
            <a:lstStyle/>
            <a:p>
              <a:endParaRPr lang="en-US"/>
            </a:p>
          </p:txBody>
        </p:sp>
        <p:sp>
          <p:nvSpPr>
            <p:cNvPr id="320525" name="Line 13"/>
            <p:cNvSpPr>
              <a:spLocks noChangeShapeType="1"/>
            </p:cNvSpPr>
            <p:nvPr/>
          </p:nvSpPr>
          <p:spPr bwMode="auto">
            <a:xfrm>
              <a:off x="3708400" y="2997200"/>
              <a:ext cx="0" cy="2201863"/>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320526" name="Text Box 14"/>
            <p:cNvSpPr txBox="1">
              <a:spLocks noChangeArrowheads="1"/>
            </p:cNvSpPr>
            <p:nvPr/>
          </p:nvSpPr>
          <p:spPr bwMode="auto">
            <a:xfrm>
              <a:off x="3556000" y="3824288"/>
              <a:ext cx="368300" cy="396875"/>
            </a:xfrm>
            <a:prstGeom prst="rect">
              <a:avLst/>
            </a:prstGeom>
            <a:solidFill>
              <a:srgbClr val="FFCC00"/>
            </a:solidFill>
            <a:ln w="9525">
              <a:noFill/>
              <a:miter lim="800000"/>
              <a:headEnd/>
              <a:tailEnd/>
            </a:ln>
            <a:effectLst/>
          </p:spPr>
          <p:txBody>
            <a:bodyPr wrap="none">
              <a:spAutoFit/>
            </a:bodyPr>
            <a:lstStyle/>
            <a:p>
              <a:r>
                <a:rPr lang="en-US" sz="2000" i="1" dirty="0"/>
                <a:t>D</a:t>
              </a:r>
            </a:p>
          </p:txBody>
        </p:sp>
        <p:sp>
          <p:nvSpPr>
            <p:cNvPr id="320527" name="Text Box 15"/>
            <p:cNvSpPr txBox="1">
              <a:spLocks noChangeArrowheads="1"/>
            </p:cNvSpPr>
            <p:nvPr/>
          </p:nvSpPr>
          <p:spPr bwMode="auto">
            <a:xfrm>
              <a:off x="7183438" y="4605338"/>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1</a:t>
              </a:r>
            </a:p>
          </p:txBody>
        </p:sp>
        <p:sp>
          <p:nvSpPr>
            <p:cNvPr id="320529" name="Line 17"/>
            <p:cNvSpPr>
              <a:spLocks noChangeShapeType="1"/>
            </p:cNvSpPr>
            <p:nvPr/>
          </p:nvSpPr>
          <p:spPr bwMode="auto">
            <a:xfrm flipH="1">
              <a:off x="5146675" y="4724400"/>
              <a:ext cx="1657350" cy="0"/>
            </a:xfrm>
            <a:prstGeom prst="line">
              <a:avLst/>
            </a:prstGeom>
            <a:noFill/>
            <a:ln w="9525">
              <a:solidFill>
                <a:schemeClr val="tx1"/>
              </a:solidFill>
              <a:round/>
              <a:headEnd/>
              <a:tailEnd type="triangle" w="med" len="med"/>
            </a:ln>
            <a:effectLst/>
          </p:spPr>
          <p:txBody>
            <a:bodyPr/>
            <a:lstStyle/>
            <a:p>
              <a:endParaRPr lang="en-US"/>
            </a:p>
          </p:txBody>
        </p:sp>
        <p:sp>
          <p:nvSpPr>
            <p:cNvPr id="320530" name="Text Box 18"/>
            <p:cNvSpPr txBox="1">
              <a:spLocks noChangeArrowheads="1"/>
            </p:cNvSpPr>
            <p:nvPr/>
          </p:nvSpPr>
          <p:spPr bwMode="auto">
            <a:xfrm>
              <a:off x="5830888" y="4532313"/>
              <a:ext cx="252412" cy="336550"/>
            </a:xfrm>
            <a:prstGeom prst="rect">
              <a:avLst/>
            </a:prstGeom>
            <a:solidFill>
              <a:srgbClr val="FFCC00"/>
            </a:solidFill>
            <a:ln w="9525">
              <a:noFill/>
              <a:miter lim="800000"/>
              <a:headEnd/>
              <a:tailEnd/>
            </a:ln>
            <a:effectLst/>
          </p:spPr>
          <p:txBody>
            <a:bodyPr wrap="none">
              <a:spAutoFit/>
            </a:bodyPr>
            <a:lstStyle/>
            <a:p>
              <a:r>
                <a:rPr lang="en-US" sz="1600" i="1" dirty="0"/>
                <a:t>r</a:t>
              </a:r>
            </a:p>
          </p:txBody>
        </p:sp>
        <p:sp>
          <p:nvSpPr>
            <p:cNvPr id="320531" name="Oval 19"/>
            <p:cNvSpPr>
              <a:spLocks noChangeArrowheads="1"/>
            </p:cNvSpPr>
            <p:nvPr/>
          </p:nvSpPr>
          <p:spPr bwMode="auto">
            <a:xfrm>
              <a:off x="5041900" y="4691063"/>
              <a:ext cx="73025" cy="71437"/>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20532" name="Line 20"/>
            <p:cNvSpPr>
              <a:spLocks noChangeShapeType="1"/>
            </p:cNvSpPr>
            <p:nvPr/>
          </p:nvSpPr>
          <p:spPr bwMode="auto">
            <a:xfrm>
              <a:off x="5076825" y="4797425"/>
              <a:ext cx="0" cy="431800"/>
            </a:xfrm>
            <a:prstGeom prst="line">
              <a:avLst/>
            </a:prstGeom>
            <a:noFill/>
            <a:ln w="9525">
              <a:solidFill>
                <a:schemeClr val="tx1"/>
              </a:solidFill>
              <a:round/>
              <a:headEnd type="triangle" w="med" len="med"/>
              <a:tailEnd/>
            </a:ln>
            <a:effectLst/>
          </p:spPr>
          <p:txBody>
            <a:bodyPr/>
            <a:lstStyle/>
            <a:p>
              <a:endParaRPr lang="en-US"/>
            </a:p>
          </p:txBody>
        </p:sp>
        <p:sp>
          <p:nvSpPr>
            <p:cNvPr id="320533" name="Text Box 21"/>
            <p:cNvSpPr txBox="1">
              <a:spLocks noChangeArrowheads="1"/>
            </p:cNvSpPr>
            <p:nvPr/>
          </p:nvSpPr>
          <p:spPr bwMode="auto">
            <a:xfrm>
              <a:off x="7686675" y="4292600"/>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2</a:t>
              </a:r>
            </a:p>
          </p:txBody>
        </p:sp>
        <p:sp>
          <p:nvSpPr>
            <p:cNvPr id="320534" name="Line 22"/>
            <p:cNvSpPr>
              <a:spLocks noChangeShapeType="1"/>
            </p:cNvSpPr>
            <p:nvPr/>
          </p:nvSpPr>
          <p:spPr bwMode="auto">
            <a:xfrm>
              <a:off x="6804025" y="4149725"/>
              <a:ext cx="0" cy="647700"/>
            </a:xfrm>
            <a:prstGeom prst="line">
              <a:avLst/>
            </a:prstGeom>
            <a:noFill/>
            <a:ln w="9525">
              <a:solidFill>
                <a:schemeClr val="tx1"/>
              </a:solidFill>
              <a:round/>
              <a:headEnd/>
              <a:tailEnd/>
            </a:ln>
            <a:effectLst/>
          </p:spPr>
          <p:txBody>
            <a:bodyPr/>
            <a:lstStyle/>
            <a:p>
              <a:endParaRPr lang="en-US"/>
            </a:p>
          </p:txBody>
        </p:sp>
        <p:sp>
          <p:nvSpPr>
            <p:cNvPr id="320535" name="AutoShape 23"/>
            <p:cNvSpPr>
              <a:spLocks noChangeArrowheads="1"/>
            </p:cNvSpPr>
            <p:nvPr/>
          </p:nvSpPr>
          <p:spPr bwMode="auto">
            <a:xfrm>
              <a:off x="6659563" y="1249363"/>
              <a:ext cx="792162" cy="6477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320515" name="Rectangle 3"/>
            <p:cNvSpPr>
              <a:spLocks noChangeArrowheads="1"/>
            </p:cNvSpPr>
            <p:nvPr/>
          </p:nvSpPr>
          <p:spPr bwMode="auto">
            <a:xfrm>
              <a:off x="6657975" y="1989138"/>
              <a:ext cx="288925" cy="143986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20536" name="Rectangle 24" descr="Dark horizontal"/>
            <p:cNvSpPr>
              <a:spLocks noChangeArrowheads="1"/>
            </p:cNvSpPr>
            <p:nvPr/>
          </p:nvSpPr>
          <p:spPr bwMode="auto">
            <a:xfrm>
              <a:off x="2338388" y="3429000"/>
              <a:ext cx="288925" cy="936625"/>
            </a:xfrm>
            <a:prstGeom prst="rect">
              <a:avLst/>
            </a:prstGeom>
            <a:pattFill prst="dkHorz">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37" name="Line 25"/>
            <p:cNvSpPr>
              <a:spLocks noChangeShapeType="1"/>
            </p:cNvSpPr>
            <p:nvPr/>
          </p:nvSpPr>
          <p:spPr bwMode="auto">
            <a:xfrm>
              <a:off x="1908175" y="2997200"/>
              <a:ext cx="0" cy="1368425"/>
            </a:xfrm>
            <a:prstGeom prst="line">
              <a:avLst/>
            </a:prstGeom>
            <a:noFill/>
            <a:ln w="9525">
              <a:solidFill>
                <a:schemeClr val="tx1"/>
              </a:solidFill>
              <a:round/>
              <a:headEnd/>
              <a:tailEnd type="triangle" w="med" len="med"/>
            </a:ln>
            <a:effectLst/>
          </p:spPr>
          <p:txBody>
            <a:bodyPr/>
            <a:lstStyle/>
            <a:p>
              <a:endParaRPr lang="en-US"/>
            </a:p>
          </p:txBody>
        </p:sp>
        <p:sp>
          <p:nvSpPr>
            <p:cNvPr id="320538" name="Line 26"/>
            <p:cNvSpPr>
              <a:spLocks noChangeShapeType="1"/>
            </p:cNvSpPr>
            <p:nvPr/>
          </p:nvSpPr>
          <p:spPr bwMode="auto">
            <a:xfrm>
              <a:off x="2484438" y="3429000"/>
              <a:ext cx="503237" cy="0"/>
            </a:xfrm>
            <a:prstGeom prst="line">
              <a:avLst/>
            </a:prstGeom>
            <a:noFill/>
            <a:ln w="9525">
              <a:solidFill>
                <a:schemeClr val="tx1"/>
              </a:solidFill>
              <a:round/>
              <a:headEnd/>
              <a:tailEnd/>
            </a:ln>
            <a:effectLst/>
          </p:spPr>
          <p:txBody>
            <a:bodyPr/>
            <a:lstStyle/>
            <a:p>
              <a:endParaRPr lang="en-US"/>
            </a:p>
          </p:txBody>
        </p:sp>
        <p:sp>
          <p:nvSpPr>
            <p:cNvPr id="320539" name="Line 27"/>
            <p:cNvSpPr>
              <a:spLocks noChangeShapeType="1"/>
            </p:cNvSpPr>
            <p:nvPr/>
          </p:nvSpPr>
          <p:spPr bwMode="auto">
            <a:xfrm flipH="1">
              <a:off x="1619250" y="4365625"/>
              <a:ext cx="1081088" cy="0"/>
            </a:xfrm>
            <a:prstGeom prst="line">
              <a:avLst/>
            </a:prstGeom>
            <a:noFill/>
            <a:ln w="9525">
              <a:solidFill>
                <a:schemeClr val="tx1"/>
              </a:solidFill>
              <a:round/>
              <a:headEnd/>
              <a:tailEnd/>
            </a:ln>
            <a:effectLst/>
          </p:spPr>
          <p:txBody>
            <a:bodyPr/>
            <a:lstStyle/>
            <a:p>
              <a:endParaRPr lang="en-US"/>
            </a:p>
          </p:txBody>
        </p:sp>
        <p:sp>
          <p:nvSpPr>
            <p:cNvPr id="320540" name="Line 28"/>
            <p:cNvSpPr>
              <a:spLocks noChangeShapeType="1"/>
            </p:cNvSpPr>
            <p:nvPr/>
          </p:nvSpPr>
          <p:spPr bwMode="auto">
            <a:xfrm flipH="1">
              <a:off x="755650" y="3068638"/>
              <a:ext cx="1588" cy="1584325"/>
            </a:xfrm>
            <a:prstGeom prst="line">
              <a:avLst/>
            </a:prstGeom>
            <a:noFill/>
            <a:ln w="9525">
              <a:solidFill>
                <a:schemeClr val="tx1"/>
              </a:solidFill>
              <a:round/>
              <a:headEnd/>
              <a:tailEnd type="triangle" w="med" len="med"/>
            </a:ln>
            <a:effectLst/>
          </p:spPr>
          <p:txBody>
            <a:bodyPr/>
            <a:lstStyle/>
            <a:p>
              <a:endParaRPr lang="en-US"/>
            </a:p>
          </p:txBody>
        </p:sp>
        <p:sp>
          <p:nvSpPr>
            <p:cNvPr id="320541" name="Text Box 29"/>
            <p:cNvSpPr txBox="1">
              <a:spLocks noChangeArrowheads="1"/>
            </p:cNvSpPr>
            <p:nvPr/>
          </p:nvSpPr>
          <p:spPr bwMode="auto">
            <a:xfrm>
              <a:off x="2863850" y="3021013"/>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1</a:t>
              </a:r>
            </a:p>
          </p:txBody>
        </p:sp>
        <p:sp>
          <p:nvSpPr>
            <p:cNvPr id="320542" name="Text Box 30"/>
            <p:cNvSpPr txBox="1">
              <a:spLocks noChangeArrowheads="1"/>
            </p:cNvSpPr>
            <p:nvPr/>
          </p:nvSpPr>
          <p:spPr bwMode="auto">
            <a:xfrm>
              <a:off x="468313" y="3573463"/>
              <a:ext cx="336223" cy="338554"/>
            </a:xfrm>
            <a:prstGeom prst="rect">
              <a:avLst/>
            </a:prstGeom>
            <a:solidFill>
              <a:srgbClr val="FFCC00"/>
            </a:solidFill>
            <a:ln w="9525">
              <a:noFill/>
              <a:miter lim="800000"/>
              <a:headEnd/>
              <a:tailEnd/>
            </a:ln>
            <a:effectLst/>
          </p:spPr>
          <p:txBody>
            <a:bodyPr wrap="none">
              <a:spAutoFit/>
            </a:bodyPr>
            <a:lstStyle/>
            <a:p>
              <a:r>
                <a:rPr lang="en-US" sz="1600" i="1"/>
                <a:t>z</a:t>
              </a:r>
            </a:p>
          </p:txBody>
        </p:sp>
        <p:sp>
          <p:nvSpPr>
            <p:cNvPr id="320543" name="Line 31"/>
            <p:cNvSpPr>
              <a:spLocks noChangeShapeType="1"/>
            </p:cNvSpPr>
            <p:nvPr/>
          </p:nvSpPr>
          <p:spPr bwMode="auto">
            <a:xfrm flipH="1">
              <a:off x="827088" y="4724400"/>
              <a:ext cx="1657350" cy="0"/>
            </a:xfrm>
            <a:prstGeom prst="line">
              <a:avLst/>
            </a:prstGeom>
            <a:noFill/>
            <a:ln w="9525">
              <a:solidFill>
                <a:schemeClr val="tx1"/>
              </a:solidFill>
              <a:round/>
              <a:headEnd/>
              <a:tailEnd type="triangle" w="med" len="med"/>
            </a:ln>
            <a:effectLst/>
          </p:spPr>
          <p:txBody>
            <a:bodyPr/>
            <a:lstStyle/>
            <a:p>
              <a:endParaRPr lang="en-US"/>
            </a:p>
          </p:txBody>
        </p:sp>
        <p:sp>
          <p:nvSpPr>
            <p:cNvPr id="320544" name="Text Box 32"/>
            <p:cNvSpPr txBox="1">
              <a:spLocks noChangeArrowheads="1"/>
            </p:cNvSpPr>
            <p:nvPr/>
          </p:nvSpPr>
          <p:spPr bwMode="auto">
            <a:xfrm>
              <a:off x="1511300" y="4532313"/>
              <a:ext cx="252413" cy="336550"/>
            </a:xfrm>
            <a:prstGeom prst="rect">
              <a:avLst/>
            </a:prstGeom>
            <a:solidFill>
              <a:srgbClr val="FFCC00"/>
            </a:solidFill>
            <a:ln w="9525">
              <a:noFill/>
              <a:miter lim="800000"/>
              <a:headEnd/>
              <a:tailEnd/>
            </a:ln>
            <a:effectLst/>
          </p:spPr>
          <p:txBody>
            <a:bodyPr wrap="none">
              <a:spAutoFit/>
            </a:bodyPr>
            <a:lstStyle/>
            <a:p>
              <a:r>
                <a:rPr lang="en-US" sz="1600" i="1"/>
                <a:t>r</a:t>
              </a:r>
            </a:p>
          </p:txBody>
        </p:sp>
        <p:sp>
          <p:nvSpPr>
            <p:cNvPr id="320545" name="Oval 33"/>
            <p:cNvSpPr>
              <a:spLocks noChangeArrowheads="1"/>
            </p:cNvSpPr>
            <p:nvPr/>
          </p:nvSpPr>
          <p:spPr bwMode="auto">
            <a:xfrm>
              <a:off x="722313" y="4691063"/>
              <a:ext cx="73025" cy="71437"/>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20546" name="Line 34"/>
            <p:cNvSpPr>
              <a:spLocks noChangeShapeType="1"/>
            </p:cNvSpPr>
            <p:nvPr/>
          </p:nvSpPr>
          <p:spPr bwMode="auto">
            <a:xfrm>
              <a:off x="2843213" y="2997200"/>
              <a:ext cx="0" cy="431800"/>
            </a:xfrm>
            <a:prstGeom prst="line">
              <a:avLst/>
            </a:prstGeom>
            <a:noFill/>
            <a:ln w="9525">
              <a:solidFill>
                <a:schemeClr val="tx1"/>
              </a:solidFill>
              <a:round/>
              <a:headEnd/>
              <a:tailEnd type="triangle" w="med" len="med"/>
            </a:ln>
            <a:effectLst/>
          </p:spPr>
          <p:txBody>
            <a:bodyPr/>
            <a:lstStyle/>
            <a:p>
              <a:endParaRPr lang="en-US"/>
            </a:p>
          </p:txBody>
        </p:sp>
        <p:sp>
          <p:nvSpPr>
            <p:cNvPr id="320547" name="Text Box 35"/>
            <p:cNvSpPr txBox="1">
              <a:spLocks noChangeArrowheads="1"/>
            </p:cNvSpPr>
            <p:nvPr/>
          </p:nvSpPr>
          <p:spPr bwMode="auto">
            <a:xfrm>
              <a:off x="1619250" y="3429000"/>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2</a:t>
              </a:r>
            </a:p>
          </p:txBody>
        </p:sp>
        <p:sp>
          <p:nvSpPr>
            <p:cNvPr id="320548" name="Line 36"/>
            <p:cNvSpPr>
              <a:spLocks noChangeShapeType="1"/>
            </p:cNvSpPr>
            <p:nvPr/>
          </p:nvSpPr>
          <p:spPr bwMode="auto">
            <a:xfrm>
              <a:off x="2484438" y="4149725"/>
              <a:ext cx="0" cy="647700"/>
            </a:xfrm>
            <a:prstGeom prst="line">
              <a:avLst/>
            </a:prstGeom>
            <a:noFill/>
            <a:ln w="9525">
              <a:solidFill>
                <a:schemeClr val="tx1"/>
              </a:solidFill>
              <a:round/>
              <a:headEnd/>
              <a:tailEnd/>
            </a:ln>
            <a:effectLst/>
          </p:spPr>
          <p:txBody>
            <a:bodyPr/>
            <a:lstStyle/>
            <a:p>
              <a:endParaRPr lang="en-US"/>
            </a:p>
          </p:txBody>
        </p:sp>
        <p:sp>
          <p:nvSpPr>
            <p:cNvPr id="320549" name="AutoShape 37"/>
            <p:cNvSpPr>
              <a:spLocks noChangeArrowheads="1"/>
            </p:cNvSpPr>
            <p:nvPr/>
          </p:nvSpPr>
          <p:spPr bwMode="auto">
            <a:xfrm flipH="1">
              <a:off x="1782763" y="1249363"/>
              <a:ext cx="792162" cy="6477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320550" name="Rectangle 38"/>
            <p:cNvSpPr>
              <a:spLocks noChangeArrowheads="1"/>
            </p:cNvSpPr>
            <p:nvPr/>
          </p:nvSpPr>
          <p:spPr bwMode="auto">
            <a:xfrm>
              <a:off x="2338388" y="1989138"/>
              <a:ext cx="288925" cy="143986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20551" name="Text Box 39"/>
            <p:cNvSpPr txBox="1">
              <a:spLocks noChangeArrowheads="1"/>
            </p:cNvSpPr>
            <p:nvPr/>
          </p:nvSpPr>
          <p:spPr bwMode="auto">
            <a:xfrm>
              <a:off x="5775325" y="568325"/>
              <a:ext cx="2432050" cy="366713"/>
            </a:xfrm>
            <a:prstGeom prst="rect">
              <a:avLst/>
            </a:prstGeom>
            <a:noFill/>
            <a:ln w="9525">
              <a:noFill/>
              <a:miter lim="800000"/>
              <a:headEnd/>
              <a:tailEnd/>
            </a:ln>
            <a:effectLst/>
          </p:spPr>
          <p:txBody>
            <a:bodyPr wrap="none">
              <a:spAutoFit/>
            </a:bodyPr>
            <a:lstStyle/>
            <a:p>
              <a:r>
                <a:rPr lang="en-US"/>
                <a:t>Measuring from below</a:t>
              </a:r>
            </a:p>
          </p:txBody>
        </p:sp>
        <p:sp>
          <p:nvSpPr>
            <p:cNvPr id="320552" name="Text Box 40"/>
            <p:cNvSpPr txBox="1">
              <a:spLocks noChangeArrowheads="1"/>
            </p:cNvSpPr>
            <p:nvPr/>
          </p:nvSpPr>
          <p:spPr bwMode="auto">
            <a:xfrm>
              <a:off x="971550" y="549275"/>
              <a:ext cx="2457450" cy="366713"/>
            </a:xfrm>
            <a:prstGeom prst="rect">
              <a:avLst/>
            </a:prstGeom>
            <a:noFill/>
            <a:ln w="9525">
              <a:noFill/>
              <a:miter lim="800000"/>
              <a:headEnd/>
              <a:tailEnd/>
            </a:ln>
            <a:effectLst/>
          </p:spPr>
          <p:txBody>
            <a:bodyPr wrap="none">
              <a:spAutoFit/>
            </a:bodyPr>
            <a:lstStyle/>
            <a:p>
              <a:r>
                <a:rPr lang="en-US"/>
                <a:t>Measuring from above</a:t>
              </a:r>
            </a:p>
          </p:txBody>
        </p:sp>
        <p:sp>
          <p:nvSpPr>
            <p:cNvPr id="320528" name="Text Box 16"/>
            <p:cNvSpPr txBox="1">
              <a:spLocks noChangeArrowheads="1"/>
            </p:cNvSpPr>
            <p:nvPr/>
          </p:nvSpPr>
          <p:spPr bwMode="auto">
            <a:xfrm>
              <a:off x="5148263" y="4797425"/>
              <a:ext cx="347744" cy="338554"/>
            </a:xfrm>
            <a:prstGeom prst="rect">
              <a:avLst/>
            </a:prstGeom>
            <a:solidFill>
              <a:srgbClr val="FFCC00"/>
            </a:solidFill>
            <a:ln w="9525">
              <a:noFill/>
              <a:miter lim="800000"/>
              <a:headEnd/>
              <a:tailEnd/>
            </a:ln>
            <a:effectLst/>
          </p:spPr>
          <p:txBody>
            <a:bodyPr wrap="none">
              <a:spAutoFit/>
            </a:bodyPr>
            <a:lstStyle/>
            <a:p>
              <a:r>
                <a:rPr lang="en-US" sz="1600" i="1"/>
                <a:t>z</a:t>
              </a:r>
            </a:p>
          </p:txBody>
        </p:sp>
        <p:sp>
          <p:nvSpPr>
            <p:cNvPr id="38" name="Line 34"/>
            <p:cNvSpPr>
              <a:spLocks noChangeShapeType="1"/>
            </p:cNvSpPr>
            <p:nvPr/>
          </p:nvSpPr>
          <p:spPr bwMode="auto">
            <a:xfrm flipV="1">
              <a:off x="7236296" y="4365104"/>
              <a:ext cx="0" cy="864096"/>
            </a:xfrm>
            <a:prstGeom prst="line">
              <a:avLst/>
            </a:prstGeom>
            <a:noFill/>
            <a:ln w="9525">
              <a:solidFill>
                <a:schemeClr val="tx1"/>
              </a:solidFill>
              <a:round/>
              <a:headEnd/>
              <a:tailEnd type="triangle" w="med" len="med"/>
            </a:ln>
            <a:effectLst/>
          </p:spPr>
          <p:txBody>
            <a:bodyPr/>
            <a:lstStyle/>
            <a:p>
              <a:endParaRPr lang="en-US"/>
            </a:p>
          </p:txBody>
        </p:sp>
      </p:grpSp>
      <p:pic>
        <p:nvPicPr>
          <p:cNvPr id="6" name="Picture 5">
            <a:extLst>
              <a:ext uri="{FF2B5EF4-FFF2-40B4-BE49-F238E27FC236}">
                <a16:creationId xmlns:a16="http://schemas.microsoft.com/office/drawing/2014/main" id="{EA7B6C06-CAF7-9544-B2C9-958623D41D48}"/>
              </a:ext>
            </a:extLst>
          </p:cNvPr>
          <p:cNvPicPr>
            <a:picLocks noChangeAspect="1"/>
          </p:cNvPicPr>
          <p:nvPr/>
        </p:nvPicPr>
        <p:blipFill>
          <a:blip r:embed="rId3"/>
          <a:stretch>
            <a:fillRect/>
          </a:stretch>
        </p:blipFill>
        <p:spPr>
          <a:xfrm>
            <a:off x="436563" y="5874202"/>
            <a:ext cx="8267700" cy="698500"/>
          </a:xfrm>
          <a:prstGeom prst="rect">
            <a:avLst/>
          </a:prstGeom>
        </p:spPr>
      </p:pic>
      <p:sp>
        <p:nvSpPr>
          <p:cNvPr id="44" name="Line 9">
            <a:extLst>
              <a:ext uri="{FF2B5EF4-FFF2-40B4-BE49-F238E27FC236}">
                <a16:creationId xmlns:a16="http://schemas.microsoft.com/office/drawing/2014/main" id="{4E939BC6-0BD2-AF40-9785-030B34A2DA5B}"/>
              </a:ext>
            </a:extLst>
          </p:cNvPr>
          <p:cNvSpPr>
            <a:spLocks noChangeShapeType="1"/>
          </p:cNvSpPr>
          <p:nvPr/>
        </p:nvSpPr>
        <p:spPr bwMode="auto">
          <a:xfrm>
            <a:off x="7333609" y="3204059"/>
            <a:ext cx="6818" cy="917832"/>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5" name="Text Box 18">
            <a:extLst>
              <a:ext uri="{FF2B5EF4-FFF2-40B4-BE49-F238E27FC236}">
                <a16:creationId xmlns:a16="http://schemas.microsoft.com/office/drawing/2014/main" id="{81AE9519-7B7E-0F4B-9267-319077C48C1A}"/>
              </a:ext>
            </a:extLst>
          </p:cNvPr>
          <p:cNvSpPr txBox="1">
            <a:spLocks noChangeArrowheads="1"/>
          </p:cNvSpPr>
          <p:nvPr/>
        </p:nvSpPr>
        <p:spPr bwMode="auto">
          <a:xfrm>
            <a:off x="7233792" y="3573016"/>
            <a:ext cx="298480" cy="338554"/>
          </a:xfrm>
          <a:prstGeom prst="rect">
            <a:avLst/>
          </a:prstGeom>
          <a:solidFill>
            <a:srgbClr val="FFCC00"/>
          </a:solidFill>
          <a:ln w="9525">
            <a:noFill/>
            <a:miter lim="800000"/>
            <a:headEnd/>
            <a:tailEnd/>
          </a:ln>
          <a:effectLst/>
        </p:spPr>
        <p:txBody>
          <a:bodyPr wrap="none">
            <a:spAutoFit/>
          </a:bodyPr>
          <a:lstStyle/>
          <a:p>
            <a:r>
              <a:rPr lang="en-US" sz="1600" i="1" dirty="0"/>
              <a:t>d</a:t>
            </a:r>
          </a:p>
        </p:txBody>
      </p:sp>
      <p:sp>
        <p:nvSpPr>
          <p:cNvPr id="7" name="TextBox 6">
            <a:extLst>
              <a:ext uri="{FF2B5EF4-FFF2-40B4-BE49-F238E27FC236}">
                <a16:creationId xmlns:a16="http://schemas.microsoft.com/office/drawing/2014/main" id="{72BB906C-273D-4448-AD84-DAF1E3299C35}"/>
              </a:ext>
            </a:extLst>
          </p:cNvPr>
          <p:cNvSpPr txBox="1"/>
          <p:nvPr/>
        </p:nvSpPr>
        <p:spPr>
          <a:xfrm>
            <a:off x="7740352" y="1052736"/>
            <a:ext cx="449162" cy="369332"/>
          </a:xfrm>
          <a:prstGeom prst="rect">
            <a:avLst/>
          </a:prstGeom>
          <a:noFill/>
        </p:spPr>
        <p:txBody>
          <a:bodyPr wrap="none" rtlCol="0">
            <a:spAutoFit/>
          </a:bodyPr>
          <a:lstStyle/>
          <a:p>
            <a:r>
              <a:rPr lang="en-NL" i="1" dirty="0"/>
              <a:t>Q</a:t>
            </a:r>
            <a:r>
              <a:rPr lang="en-NL" i="1" baseline="-25000" dirty="0"/>
              <a:t>0</a:t>
            </a:r>
          </a:p>
        </p:txBody>
      </p:sp>
      <p:sp>
        <p:nvSpPr>
          <p:cNvPr id="47" name="TextBox 46">
            <a:extLst>
              <a:ext uri="{FF2B5EF4-FFF2-40B4-BE49-F238E27FC236}">
                <a16:creationId xmlns:a16="http://schemas.microsoft.com/office/drawing/2014/main" id="{82F97EE9-482D-1040-8E91-2B98AC99B2DE}"/>
              </a:ext>
            </a:extLst>
          </p:cNvPr>
          <p:cNvSpPr txBox="1"/>
          <p:nvPr/>
        </p:nvSpPr>
        <p:spPr>
          <a:xfrm>
            <a:off x="1389507" y="986529"/>
            <a:ext cx="449162" cy="369332"/>
          </a:xfrm>
          <a:prstGeom prst="rect">
            <a:avLst/>
          </a:prstGeom>
          <a:noFill/>
        </p:spPr>
        <p:txBody>
          <a:bodyPr wrap="none" rtlCol="0">
            <a:spAutoFit/>
          </a:bodyPr>
          <a:lstStyle/>
          <a:p>
            <a:r>
              <a:rPr lang="en-NL" i="1" dirty="0"/>
              <a:t>Q</a:t>
            </a:r>
            <a:r>
              <a:rPr lang="en-NL" i="1" baseline="-25000" dirty="0"/>
              <a:t>0</a:t>
            </a:r>
          </a:p>
        </p:txBody>
      </p:sp>
      <p:sp>
        <p:nvSpPr>
          <p:cNvPr id="48" name="Text Box 14">
            <a:extLst>
              <a:ext uri="{FF2B5EF4-FFF2-40B4-BE49-F238E27FC236}">
                <a16:creationId xmlns:a16="http://schemas.microsoft.com/office/drawing/2014/main" id="{0341C1C1-D8C1-5F47-A25E-7CBC60FFA87F}"/>
              </a:ext>
            </a:extLst>
          </p:cNvPr>
          <p:cNvSpPr txBox="1">
            <a:spLocks noChangeArrowheads="1"/>
          </p:cNvSpPr>
          <p:nvPr/>
        </p:nvSpPr>
        <p:spPr bwMode="auto">
          <a:xfrm>
            <a:off x="4710316" y="3349700"/>
            <a:ext cx="312906" cy="400110"/>
          </a:xfrm>
          <a:prstGeom prst="rect">
            <a:avLst/>
          </a:prstGeom>
          <a:solidFill>
            <a:srgbClr val="FFCC00"/>
          </a:solidFill>
          <a:ln w="9525">
            <a:noFill/>
            <a:miter lim="800000"/>
            <a:headEnd/>
            <a:tailEnd/>
          </a:ln>
          <a:effectLst/>
        </p:spPr>
        <p:txBody>
          <a:bodyPr wrap="none">
            <a:spAutoFit/>
          </a:bodyPr>
          <a:lstStyle/>
          <a:p>
            <a:r>
              <a:rPr lang="en-US" sz="2000" i="1" dirty="0"/>
              <a:t>k</a:t>
            </a:r>
          </a:p>
        </p:txBody>
      </p:sp>
      <p:sp>
        <p:nvSpPr>
          <p:cNvPr id="9" name="Title 8">
            <a:extLst>
              <a:ext uri="{FF2B5EF4-FFF2-40B4-BE49-F238E27FC236}">
                <a16:creationId xmlns:a16="http://schemas.microsoft.com/office/drawing/2014/main" id="{2B0AAA10-4EF4-3A4E-A618-073175F9C27B}"/>
              </a:ext>
            </a:extLst>
          </p:cNvPr>
          <p:cNvSpPr>
            <a:spLocks noGrp="1"/>
          </p:cNvSpPr>
          <p:nvPr>
            <p:ph type="title"/>
          </p:nvPr>
        </p:nvSpPr>
        <p:spPr/>
        <p:txBody>
          <a:bodyPr/>
          <a:lstStyle/>
          <a:p>
            <a:endParaRPr lang="en-NL"/>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 up of a window&#10;&#10;Description automatically generated with medium confidence">
            <a:extLst>
              <a:ext uri="{FF2B5EF4-FFF2-40B4-BE49-F238E27FC236}">
                <a16:creationId xmlns:a16="http://schemas.microsoft.com/office/drawing/2014/main" id="{CFC03E3D-6A76-534D-B161-C98F384D0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0"/>
            <a:ext cx="5130985" cy="6858000"/>
          </a:xfrm>
          <a:prstGeom prst="rect">
            <a:avLst/>
          </a:prstGeom>
        </p:spPr>
      </p:pic>
      <p:sp>
        <p:nvSpPr>
          <p:cNvPr id="3" name="TextBox 2">
            <a:extLst>
              <a:ext uri="{FF2B5EF4-FFF2-40B4-BE49-F238E27FC236}">
                <a16:creationId xmlns:a16="http://schemas.microsoft.com/office/drawing/2014/main" id="{F51884A8-9E8E-364B-AED8-FA8EDA234B73}"/>
              </a:ext>
            </a:extLst>
          </p:cNvPr>
          <p:cNvSpPr txBox="1"/>
          <p:nvPr/>
        </p:nvSpPr>
        <p:spPr>
          <a:xfrm>
            <a:off x="107504" y="908720"/>
            <a:ext cx="3480440" cy="369332"/>
          </a:xfrm>
          <a:prstGeom prst="rect">
            <a:avLst/>
          </a:prstGeom>
          <a:noFill/>
        </p:spPr>
        <p:txBody>
          <a:bodyPr wrap="none" rtlCol="0">
            <a:spAutoFit/>
          </a:bodyPr>
          <a:lstStyle/>
          <a:p>
            <a:r>
              <a:rPr lang="en-NL" dirty="0"/>
              <a:t>Heads with fully penetrating well</a:t>
            </a:r>
          </a:p>
        </p:txBody>
      </p:sp>
      <p:sp>
        <p:nvSpPr>
          <p:cNvPr id="4" name="TextBox 3">
            <a:extLst>
              <a:ext uri="{FF2B5EF4-FFF2-40B4-BE49-F238E27FC236}">
                <a16:creationId xmlns:a16="http://schemas.microsoft.com/office/drawing/2014/main" id="{1F6DE441-6F8B-6041-8C49-22A3D62DA13B}"/>
              </a:ext>
            </a:extLst>
          </p:cNvPr>
          <p:cNvSpPr txBox="1"/>
          <p:nvPr/>
        </p:nvSpPr>
        <p:spPr>
          <a:xfrm>
            <a:off x="136104" y="2708920"/>
            <a:ext cx="2544286" cy="646331"/>
          </a:xfrm>
          <a:prstGeom prst="rect">
            <a:avLst/>
          </a:prstGeom>
          <a:noFill/>
        </p:spPr>
        <p:txBody>
          <a:bodyPr wrap="none" rtlCol="0">
            <a:spAutoFit/>
          </a:bodyPr>
          <a:lstStyle/>
          <a:p>
            <a:r>
              <a:rPr lang="en-NL" dirty="0"/>
              <a:t>Head deviations due to</a:t>
            </a:r>
          </a:p>
          <a:p>
            <a:r>
              <a:rPr lang="en-GB" dirty="0"/>
              <a:t>partial p</a:t>
            </a:r>
            <a:r>
              <a:rPr lang="en-NL" dirty="0"/>
              <a:t>entration alone</a:t>
            </a:r>
          </a:p>
        </p:txBody>
      </p:sp>
      <p:sp>
        <p:nvSpPr>
          <p:cNvPr id="5" name="TextBox 4">
            <a:extLst>
              <a:ext uri="{FF2B5EF4-FFF2-40B4-BE49-F238E27FC236}">
                <a16:creationId xmlns:a16="http://schemas.microsoft.com/office/drawing/2014/main" id="{1F3021C3-7599-8542-B11E-4C51C8EBE2A1}"/>
              </a:ext>
            </a:extLst>
          </p:cNvPr>
          <p:cNvSpPr txBox="1"/>
          <p:nvPr/>
        </p:nvSpPr>
        <p:spPr>
          <a:xfrm>
            <a:off x="136104" y="4581128"/>
            <a:ext cx="3300904" cy="1200329"/>
          </a:xfrm>
          <a:prstGeom prst="rect">
            <a:avLst/>
          </a:prstGeom>
          <a:noFill/>
        </p:spPr>
        <p:txBody>
          <a:bodyPr wrap="none" rtlCol="0">
            <a:spAutoFit/>
          </a:bodyPr>
          <a:lstStyle/>
          <a:p>
            <a:r>
              <a:rPr lang="en-NL" dirty="0"/>
              <a:t>Superimposed (combined)</a:t>
            </a:r>
          </a:p>
          <a:p>
            <a:r>
              <a:rPr lang="en-NL" dirty="0"/>
              <a:t>Heads fully penetrating screen</a:t>
            </a:r>
          </a:p>
          <a:p>
            <a:r>
              <a:rPr lang="en-GB" dirty="0"/>
              <a:t>p</a:t>
            </a:r>
            <a:r>
              <a:rPr lang="en-NL" dirty="0"/>
              <a:t>lus head devations by partial</a:t>
            </a:r>
          </a:p>
          <a:p>
            <a:r>
              <a:rPr lang="en-GB" dirty="0"/>
              <a:t>P</a:t>
            </a:r>
            <a:r>
              <a:rPr lang="en-NL" dirty="0"/>
              <a:t>enetrating screen</a:t>
            </a:r>
          </a:p>
        </p:txBody>
      </p:sp>
      <p:cxnSp>
        <p:nvCxnSpPr>
          <p:cNvPr id="7" name="Straight Arrow Connector 6">
            <a:extLst>
              <a:ext uri="{FF2B5EF4-FFF2-40B4-BE49-F238E27FC236}">
                <a16:creationId xmlns:a16="http://schemas.microsoft.com/office/drawing/2014/main" id="{2AC72F0E-1DC3-2341-A42F-CD0B5C7DFA9D}"/>
              </a:ext>
            </a:extLst>
          </p:cNvPr>
          <p:cNvCxnSpPr>
            <a:cxnSpLocks/>
          </p:cNvCxnSpPr>
          <p:nvPr/>
        </p:nvCxnSpPr>
        <p:spPr>
          <a:xfrm flipH="1">
            <a:off x="5580112" y="1628800"/>
            <a:ext cx="18454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A8AD1A2-7B2D-D242-A2CC-9C07BA0DE991}"/>
              </a:ext>
            </a:extLst>
          </p:cNvPr>
          <p:cNvCxnSpPr>
            <a:cxnSpLocks/>
          </p:cNvCxnSpPr>
          <p:nvPr/>
        </p:nvCxnSpPr>
        <p:spPr>
          <a:xfrm flipH="1">
            <a:off x="5580112" y="1124744"/>
            <a:ext cx="18454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C0C81E-6F86-7F40-9E02-3851494C3A37}"/>
              </a:ext>
            </a:extLst>
          </p:cNvPr>
          <p:cNvCxnSpPr>
            <a:cxnSpLocks/>
          </p:cNvCxnSpPr>
          <p:nvPr/>
        </p:nvCxnSpPr>
        <p:spPr>
          <a:xfrm flipH="1">
            <a:off x="5580112" y="620688"/>
            <a:ext cx="18454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8D90890D-D3D1-6A4E-876C-025FB096320C}"/>
              </a:ext>
            </a:extLst>
          </p:cNvPr>
          <p:cNvSpPr/>
          <p:nvPr/>
        </p:nvSpPr>
        <p:spPr>
          <a:xfrm>
            <a:off x="4299045" y="5636525"/>
            <a:ext cx="1897039" cy="641445"/>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Lst>
            <a:ahLst/>
            <a:cxnLst>
              <a:cxn ang="0">
                <a:pos x="connsiteX0" y="connsiteY0"/>
              </a:cxn>
              <a:cxn ang="0">
                <a:pos x="connsiteX1" y="connsiteY1"/>
              </a:cxn>
            </a:cxnLst>
            <a:rect l="l" t="t" r="r" b="b"/>
            <a:pathLst>
              <a:path w="1897039" h="641445">
                <a:moveTo>
                  <a:pt x="1897039" y="641445"/>
                </a:moveTo>
                <a:cubicBezTo>
                  <a:pt x="1073624" y="564107"/>
                  <a:pt x="209265" y="445827"/>
                  <a:pt x="0"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2" name="Freeform 11">
            <a:extLst>
              <a:ext uri="{FF2B5EF4-FFF2-40B4-BE49-F238E27FC236}">
                <a16:creationId xmlns:a16="http://schemas.microsoft.com/office/drawing/2014/main" id="{D123BAAA-56A7-F64F-94CE-893762FB7530}"/>
              </a:ext>
            </a:extLst>
          </p:cNvPr>
          <p:cNvSpPr/>
          <p:nvPr/>
        </p:nvSpPr>
        <p:spPr>
          <a:xfrm>
            <a:off x="4350766" y="4890346"/>
            <a:ext cx="1965278" cy="122830"/>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65278 w 1965278"/>
              <a:gd name="connsiteY0" fmla="*/ 6512 h 287569"/>
              <a:gd name="connsiteX1" fmla="*/ 0 w 1965278"/>
              <a:gd name="connsiteY1" fmla="*/ 129342 h 287569"/>
              <a:gd name="connsiteX0" fmla="*/ 1965278 w 1965278"/>
              <a:gd name="connsiteY0" fmla="*/ 31754 h 154584"/>
              <a:gd name="connsiteX1" fmla="*/ 0 w 1965278"/>
              <a:gd name="connsiteY1" fmla="*/ 154584 h 154584"/>
              <a:gd name="connsiteX0" fmla="*/ 1965278 w 1965278"/>
              <a:gd name="connsiteY0" fmla="*/ 0 h 122830"/>
              <a:gd name="connsiteX1" fmla="*/ 0 w 1965278"/>
              <a:gd name="connsiteY1" fmla="*/ 122830 h 122830"/>
            </a:gdLst>
            <a:ahLst/>
            <a:cxnLst>
              <a:cxn ang="0">
                <a:pos x="connsiteX0" y="connsiteY0"/>
              </a:cxn>
              <a:cxn ang="0">
                <a:pos x="connsiteX1" y="connsiteY1"/>
              </a:cxn>
            </a:cxnLst>
            <a:rect l="l" t="t" r="r" b="b"/>
            <a:pathLst>
              <a:path w="1965278" h="122830">
                <a:moveTo>
                  <a:pt x="1965278" y="0"/>
                </a:moveTo>
                <a:cubicBezTo>
                  <a:pt x="1141863" y="4548"/>
                  <a:pt x="250208" y="-4549"/>
                  <a:pt x="0" y="12283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Ç</a:t>
            </a:r>
            <a:r>
              <a:rPr lang="en-NL" dirty="0"/>
              <a:t>√</a:t>
            </a:r>
          </a:p>
        </p:txBody>
      </p:sp>
      <p:sp>
        <p:nvSpPr>
          <p:cNvPr id="13" name="Freeform 12">
            <a:extLst>
              <a:ext uri="{FF2B5EF4-FFF2-40B4-BE49-F238E27FC236}">
                <a16:creationId xmlns:a16="http://schemas.microsoft.com/office/drawing/2014/main" id="{FA7E0988-AE3A-0F47-A5D5-4934440631A5}"/>
              </a:ext>
            </a:extLst>
          </p:cNvPr>
          <p:cNvSpPr/>
          <p:nvPr/>
        </p:nvSpPr>
        <p:spPr>
          <a:xfrm>
            <a:off x="4424150" y="5384006"/>
            <a:ext cx="1801504" cy="245660"/>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Lst>
            <a:ahLst/>
            <a:cxnLst>
              <a:cxn ang="0">
                <a:pos x="connsiteX0" y="connsiteY0"/>
              </a:cxn>
              <a:cxn ang="0">
                <a:pos x="connsiteX1" y="connsiteY1"/>
              </a:cxn>
            </a:cxnLst>
            <a:rect l="l" t="t" r="r" b="b"/>
            <a:pathLst>
              <a:path w="1801504" h="245660">
                <a:moveTo>
                  <a:pt x="1801504" y="245660"/>
                </a:moveTo>
                <a:cubicBezTo>
                  <a:pt x="978089" y="168322"/>
                  <a:pt x="495868" y="200168"/>
                  <a:pt x="0"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 name="Freeform 13">
            <a:extLst>
              <a:ext uri="{FF2B5EF4-FFF2-40B4-BE49-F238E27FC236}">
                <a16:creationId xmlns:a16="http://schemas.microsoft.com/office/drawing/2014/main" id="{06E8677C-A229-9346-9F35-D2FDF3E611EB}"/>
              </a:ext>
            </a:extLst>
          </p:cNvPr>
          <p:cNvSpPr/>
          <p:nvPr/>
        </p:nvSpPr>
        <p:spPr>
          <a:xfrm>
            <a:off x="4107974" y="3142254"/>
            <a:ext cx="311802" cy="559558"/>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 name="connsiteX0" fmla="*/ 249114 w 555446"/>
              <a:gd name="connsiteY0" fmla="*/ 859809 h 859809"/>
              <a:gd name="connsiteX1" fmla="*/ 453831 w 555446"/>
              <a:gd name="connsiteY1" fmla="*/ 0 h 859809"/>
              <a:gd name="connsiteX0" fmla="*/ 0 w 574798"/>
              <a:gd name="connsiteY0" fmla="*/ 859809 h 859809"/>
              <a:gd name="connsiteX1" fmla="*/ 204717 w 574798"/>
              <a:gd name="connsiteY1" fmla="*/ 0 h 859809"/>
              <a:gd name="connsiteX0" fmla="*/ 0 w 546009"/>
              <a:gd name="connsiteY0" fmla="*/ 791570 h 791570"/>
              <a:gd name="connsiteX1" fmla="*/ 150126 w 546009"/>
              <a:gd name="connsiteY1" fmla="*/ 0 h 791570"/>
              <a:gd name="connsiteX0" fmla="*/ 0 w 471602"/>
              <a:gd name="connsiteY0" fmla="*/ 791570 h 791570"/>
              <a:gd name="connsiteX1" fmla="*/ 150126 w 471602"/>
              <a:gd name="connsiteY1" fmla="*/ 0 h 791570"/>
              <a:gd name="connsiteX0" fmla="*/ 0 w 495560"/>
              <a:gd name="connsiteY0" fmla="*/ 791570 h 791570"/>
              <a:gd name="connsiteX1" fmla="*/ 150126 w 495560"/>
              <a:gd name="connsiteY1" fmla="*/ 0 h 791570"/>
              <a:gd name="connsiteX0" fmla="*/ 0 w 489246"/>
              <a:gd name="connsiteY0" fmla="*/ 559558 h 559558"/>
              <a:gd name="connsiteX1" fmla="*/ 136479 w 489246"/>
              <a:gd name="connsiteY1" fmla="*/ 0 h 559558"/>
              <a:gd name="connsiteX0" fmla="*/ 0 w 311802"/>
              <a:gd name="connsiteY0" fmla="*/ 559558 h 559558"/>
              <a:gd name="connsiteX1" fmla="*/ 136479 w 311802"/>
              <a:gd name="connsiteY1" fmla="*/ 0 h 559558"/>
            </a:gdLst>
            <a:ahLst/>
            <a:cxnLst>
              <a:cxn ang="0">
                <a:pos x="connsiteX0" y="connsiteY0"/>
              </a:cxn>
              <a:cxn ang="0">
                <a:pos x="connsiteX1" y="connsiteY1"/>
              </a:cxn>
            </a:cxnLst>
            <a:rect l="l" t="t" r="r" b="b"/>
            <a:pathLst>
              <a:path w="311802" h="559558">
                <a:moveTo>
                  <a:pt x="0" y="559558"/>
                </a:moveTo>
                <a:cubicBezTo>
                  <a:pt x="227463" y="523164"/>
                  <a:pt x="495869" y="268407"/>
                  <a:pt x="136479"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5" name="Freeform 14">
            <a:extLst>
              <a:ext uri="{FF2B5EF4-FFF2-40B4-BE49-F238E27FC236}">
                <a16:creationId xmlns:a16="http://schemas.microsoft.com/office/drawing/2014/main" id="{5D923C91-B14F-8B4F-BF5C-510F26CA0453}"/>
              </a:ext>
            </a:extLst>
          </p:cNvPr>
          <p:cNvSpPr/>
          <p:nvPr/>
        </p:nvSpPr>
        <p:spPr>
          <a:xfrm>
            <a:off x="4110248" y="3048994"/>
            <a:ext cx="586663" cy="1023582"/>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 name="connsiteX0" fmla="*/ 249114 w 555446"/>
              <a:gd name="connsiteY0" fmla="*/ 859809 h 859809"/>
              <a:gd name="connsiteX1" fmla="*/ 453831 w 555446"/>
              <a:gd name="connsiteY1" fmla="*/ 0 h 859809"/>
              <a:gd name="connsiteX0" fmla="*/ 0 w 574798"/>
              <a:gd name="connsiteY0" fmla="*/ 859809 h 859809"/>
              <a:gd name="connsiteX1" fmla="*/ 204717 w 574798"/>
              <a:gd name="connsiteY1" fmla="*/ 0 h 859809"/>
              <a:gd name="connsiteX0" fmla="*/ 0 w 546009"/>
              <a:gd name="connsiteY0" fmla="*/ 791570 h 791570"/>
              <a:gd name="connsiteX1" fmla="*/ 150126 w 546009"/>
              <a:gd name="connsiteY1" fmla="*/ 0 h 791570"/>
              <a:gd name="connsiteX0" fmla="*/ 0 w 471602"/>
              <a:gd name="connsiteY0" fmla="*/ 791570 h 791570"/>
              <a:gd name="connsiteX1" fmla="*/ 150126 w 471602"/>
              <a:gd name="connsiteY1" fmla="*/ 0 h 791570"/>
              <a:gd name="connsiteX0" fmla="*/ 0 w 495560"/>
              <a:gd name="connsiteY0" fmla="*/ 791570 h 791570"/>
              <a:gd name="connsiteX1" fmla="*/ 150126 w 495560"/>
              <a:gd name="connsiteY1" fmla="*/ 0 h 791570"/>
              <a:gd name="connsiteX0" fmla="*/ 0 w 489246"/>
              <a:gd name="connsiteY0" fmla="*/ 559558 h 559558"/>
              <a:gd name="connsiteX1" fmla="*/ 136479 w 489246"/>
              <a:gd name="connsiteY1" fmla="*/ 0 h 559558"/>
              <a:gd name="connsiteX0" fmla="*/ 0 w 311802"/>
              <a:gd name="connsiteY0" fmla="*/ 559558 h 559558"/>
              <a:gd name="connsiteX1" fmla="*/ 136479 w 311802"/>
              <a:gd name="connsiteY1" fmla="*/ 0 h 559558"/>
              <a:gd name="connsiteX0" fmla="*/ 0 w 426796"/>
              <a:gd name="connsiteY0" fmla="*/ 777922 h 777922"/>
              <a:gd name="connsiteX1" fmla="*/ 286605 w 426796"/>
              <a:gd name="connsiteY1" fmla="*/ 0 h 777922"/>
              <a:gd name="connsiteX0" fmla="*/ 0 w 383392"/>
              <a:gd name="connsiteY0" fmla="*/ 1023582 h 1023582"/>
              <a:gd name="connsiteX1" fmla="*/ 232014 w 383392"/>
              <a:gd name="connsiteY1" fmla="*/ 0 h 1023582"/>
              <a:gd name="connsiteX0" fmla="*/ 0 w 473981"/>
              <a:gd name="connsiteY0" fmla="*/ 1023582 h 1023582"/>
              <a:gd name="connsiteX1" fmla="*/ 232014 w 473981"/>
              <a:gd name="connsiteY1" fmla="*/ 0 h 1023582"/>
              <a:gd name="connsiteX0" fmla="*/ 0 w 586663"/>
              <a:gd name="connsiteY0" fmla="*/ 1023582 h 1023582"/>
              <a:gd name="connsiteX1" fmla="*/ 232014 w 586663"/>
              <a:gd name="connsiteY1" fmla="*/ 0 h 1023582"/>
            </a:gdLst>
            <a:ahLst/>
            <a:cxnLst>
              <a:cxn ang="0">
                <a:pos x="connsiteX0" y="connsiteY0"/>
              </a:cxn>
              <a:cxn ang="0">
                <a:pos x="connsiteX1" y="connsiteY1"/>
              </a:cxn>
            </a:cxnLst>
            <a:rect l="l" t="t" r="r" b="b"/>
            <a:pathLst>
              <a:path w="586663" h="1023582">
                <a:moveTo>
                  <a:pt x="0" y="1023582"/>
                </a:moveTo>
                <a:cubicBezTo>
                  <a:pt x="664192" y="932597"/>
                  <a:pt x="796121" y="213816"/>
                  <a:pt x="232014"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6" name="Freeform 15">
            <a:extLst>
              <a:ext uri="{FF2B5EF4-FFF2-40B4-BE49-F238E27FC236}">
                <a16:creationId xmlns:a16="http://schemas.microsoft.com/office/drawing/2014/main" id="{3CC4C233-C300-D54B-9327-704BB2EABB34}"/>
              </a:ext>
            </a:extLst>
          </p:cNvPr>
          <p:cNvSpPr/>
          <p:nvPr/>
        </p:nvSpPr>
        <p:spPr>
          <a:xfrm flipV="1">
            <a:off x="4081971" y="2525635"/>
            <a:ext cx="264633" cy="393669"/>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 name="connsiteX0" fmla="*/ 249114 w 555446"/>
              <a:gd name="connsiteY0" fmla="*/ 859809 h 859809"/>
              <a:gd name="connsiteX1" fmla="*/ 453831 w 555446"/>
              <a:gd name="connsiteY1" fmla="*/ 0 h 859809"/>
              <a:gd name="connsiteX0" fmla="*/ 0 w 574798"/>
              <a:gd name="connsiteY0" fmla="*/ 859809 h 859809"/>
              <a:gd name="connsiteX1" fmla="*/ 204717 w 574798"/>
              <a:gd name="connsiteY1" fmla="*/ 0 h 859809"/>
              <a:gd name="connsiteX0" fmla="*/ 0 w 546009"/>
              <a:gd name="connsiteY0" fmla="*/ 791570 h 791570"/>
              <a:gd name="connsiteX1" fmla="*/ 150126 w 546009"/>
              <a:gd name="connsiteY1" fmla="*/ 0 h 791570"/>
              <a:gd name="connsiteX0" fmla="*/ 0 w 471602"/>
              <a:gd name="connsiteY0" fmla="*/ 791570 h 791570"/>
              <a:gd name="connsiteX1" fmla="*/ 150126 w 471602"/>
              <a:gd name="connsiteY1" fmla="*/ 0 h 791570"/>
              <a:gd name="connsiteX0" fmla="*/ 0 w 495560"/>
              <a:gd name="connsiteY0" fmla="*/ 791570 h 791570"/>
              <a:gd name="connsiteX1" fmla="*/ 150126 w 495560"/>
              <a:gd name="connsiteY1" fmla="*/ 0 h 791570"/>
              <a:gd name="connsiteX0" fmla="*/ 0 w 489246"/>
              <a:gd name="connsiteY0" fmla="*/ 559558 h 559558"/>
              <a:gd name="connsiteX1" fmla="*/ 136479 w 489246"/>
              <a:gd name="connsiteY1" fmla="*/ 0 h 559558"/>
              <a:gd name="connsiteX0" fmla="*/ 0 w 311802"/>
              <a:gd name="connsiteY0" fmla="*/ 559558 h 559558"/>
              <a:gd name="connsiteX1" fmla="*/ 136479 w 311802"/>
              <a:gd name="connsiteY1" fmla="*/ 0 h 559558"/>
              <a:gd name="connsiteX0" fmla="*/ 0 w 426796"/>
              <a:gd name="connsiteY0" fmla="*/ 777922 h 777922"/>
              <a:gd name="connsiteX1" fmla="*/ 286605 w 426796"/>
              <a:gd name="connsiteY1" fmla="*/ 0 h 777922"/>
              <a:gd name="connsiteX0" fmla="*/ 0 w 383392"/>
              <a:gd name="connsiteY0" fmla="*/ 1023582 h 1023582"/>
              <a:gd name="connsiteX1" fmla="*/ 232014 w 383392"/>
              <a:gd name="connsiteY1" fmla="*/ 0 h 1023582"/>
              <a:gd name="connsiteX0" fmla="*/ 0 w 473981"/>
              <a:gd name="connsiteY0" fmla="*/ 1023582 h 1023582"/>
              <a:gd name="connsiteX1" fmla="*/ 232014 w 473981"/>
              <a:gd name="connsiteY1" fmla="*/ 0 h 1023582"/>
              <a:gd name="connsiteX0" fmla="*/ 0 w 586663"/>
              <a:gd name="connsiteY0" fmla="*/ 1023582 h 1023582"/>
              <a:gd name="connsiteX1" fmla="*/ 232014 w 586663"/>
              <a:gd name="connsiteY1" fmla="*/ 0 h 1023582"/>
              <a:gd name="connsiteX0" fmla="*/ 259305 w 618022"/>
              <a:gd name="connsiteY0" fmla="*/ 989375 h 989375"/>
              <a:gd name="connsiteX1" fmla="*/ 0 w 618022"/>
              <a:gd name="connsiteY1" fmla="*/ 0 h 989375"/>
              <a:gd name="connsiteX0" fmla="*/ 0 w 620763"/>
              <a:gd name="connsiteY0" fmla="*/ 561777 h 561777"/>
              <a:gd name="connsiteX1" fmla="*/ 286605 w 620763"/>
              <a:gd name="connsiteY1" fmla="*/ 0 h 561777"/>
              <a:gd name="connsiteX0" fmla="*/ 0 w 562204"/>
              <a:gd name="connsiteY0" fmla="*/ 442050 h 442050"/>
              <a:gd name="connsiteX1" fmla="*/ 191071 w 562204"/>
              <a:gd name="connsiteY1" fmla="*/ 0 h 442050"/>
              <a:gd name="connsiteX0" fmla="*/ 0 w 359917"/>
              <a:gd name="connsiteY0" fmla="*/ 442050 h 442050"/>
              <a:gd name="connsiteX1" fmla="*/ 191071 w 359917"/>
              <a:gd name="connsiteY1" fmla="*/ 0 h 442050"/>
              <a:gd name="connsiteX0" fmla="*/ 0 w 359917"/>
              <a:gd name="connsiteY0" fmla="*/ 493361 h 493361"/>
              <a:gd name="connsiteX1" fmla="*/ 191071 w 359917"/>
              <a:gd name="connsiteY1" fmla="*/ 0 h 493361"/>
              <a:gd name="connsiteX0" fmla="*/ 0 w 264633"/>
              <a:gd name="connsiteY0" fmla="*/ 493361 h 493361"/>
              <a:gd name="connsiteX1" fmla="*/ 191071 w 264633"/>
              <a:gd name="connsiteY1" fmla="*/ 0 h 493361"/>
            </a:gdLst>
            <a:ahLst/>
            <a:cxnLst>
              <a:cxn ang="0">
                <a:pos x="connsiteX0" y="connsiteY0"/>
              </a:cxn>
              <a:cxn ang="0">
                <a:pos x="connsiteX1" y="connsiteY1"/>
              </a:cxn>
            </a:cxnLst>
            <a:rect l="l" t="t" r="r" b="b"/>
            <a:pathLst>
              <a:path w="264633" h="493361">
                <a:moveTo>
                  <a:pt x="0" y="493361"/>
                </a:moveTo>
                <a:cubicBezTo>
                  <a:pt x="432180" y="214234"/>
                  <a:pt x="209267" y="94088"/>
                  <a:pt x="191071"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17706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A235-EF25-B646-8268-7F21D6BD92E6}"/>
              </a:ext>
            </a:extLst>
          </p:cNvPr>
          <p:cNvSpPr>
            <a:spLocks noGrp="1"/>
          </p:cNvSpPr>
          <p:nvPr>
            <p:ph type="title"/>
          </p:nvPr>
        </p:nvSpPr>
        <p:spPr/>
        <p:txBody>
          <a:bodyPr/>
          <a:lstStyle/>
          <a:p>
            <a:r>
              <a:rPr lang="en-NL" dirty="0"/>
              <a:t>Questions and exercises</a:t>
            </a:r>
          </a:p>
        </p:txBody>
      </p:sp>
      <p:sp>
        <p:nvSpPr>
          <p:cNvPr id="3" name="Content Placeholder 2">
            <a:extLst>
              <a:ext uri="{FF2B5EF4-FFF2-40B4-BE49-F238E27FC236}">
                <a16:creationId xmlns:a16="http://schemas.microsoft.com/office/drawing/2014/main" id="{F87C4473-36F9-A045-BE5E-BA413761574E}"/>
              </a:ext>
            </a:extLst>
          </p:cNvPr>
          <p:cNvSpPr>
            <a:spLocks noGrp="1"/>
          </p:cNvSpPr>
          <p:nvPr>
            <p:ph idx="1"/>
          </p:nvPr>
        </p:nvSpPr>
        <p:spPr/>
        <p:txBody>
          <a:bodyPr/>
          <a:lstStyle/>
          <a:p>
            <a:r>
              <a:rPr lang="en-NL" dirty="0"/>
              <a:t>See section 6.6.4</a:t>
            </a:r>
          </a:p>
          <a:p>
            <a:r>
              <a:rPr lang="en-NL" dirty="0"/>
              <a:t>See old exams bundle</a:t>
            </a:r>
          </a:p>
        </p:txBody>
      </p:sp>
    </p:spTree>
    <p:extLst>
      <p:ext uri="{BB962C8B-B14F-4D97-AF65-F5344CB8AC3E}">
        <p14:creationId xmlns:p14="http://schemas.microsoft.com/office/powerpoint/2010/main" val="1011081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B77D-A015-B841-8DFB-1CE335AEDCFD}"/>
              </a:ext>
            </a:extLst>
          </p:cNvPr>
          <p:cNvSpPr>
            <a:spLocks noGrp="1"/>
          </p:cNvSpPr>
          <p:nvPr>
            <p:ph type="title"/>
          </p:nvPr>
        </p:nvSpPr>
        <p:spPr/>
        <p:txBody>
          <a:bodyPr/>
          <a:lstStyle/>
          <a:p>
            <a:r>
              <a:rPr lang="en-NL" dirty="0"/>
              <a:t>Not used this time</a:t>
            </a:r>
          </a:p>
        </p:txBody>
      </p:sp>
      <p:sp>
        <p:nvSpPr>
          <p:cNvPr id="3" name="Content Placeholder 2">
            <a:extLst>
              <a:ext uri="{FF2B5EF4-FFF2-40B4-BE49-F238E27FC236}">
                <a16:creationId xmlns:a16="http://schemas.microsoft.com/office/drawing/2014/main" id="{478B2943-D672-7D47-A620-01987C93E3DD}"/>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260484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7" name="Picture 3"/>
          <p:cNvPicPr>
            <a:picLocks noChangeAspect="1" noChangeArrowheads="1"/>
          </p:cNvPicPr>
          <p:nvPr/>
        </p:nvPicPr>
        <p:blipFill>
          <a:blip r:embed="rId3" cstate="print"/>
          <a:srcRect/>
          <a:stretch>
            <a:fillRect/>
          </a:stretch>
        </p:blipFill>
        <p:spPr bwMode="auto">
          <a:xfrm>
            <a:off x="1476375" y="1557338"/>
            <a:ext cx="5286375" cy="4371975"/>
          </a:xfrm>
          <a:prstGeom prst="rect">
            <a:avLst/>
          </a:prstGeom>
          <a:noFill/>
          <a:ln w="9525">
            <a:noFill/>
            <a:miter lim="800000"/>
            <a:headEnd/>
            <a:tailEnd/>
          </a:ln>
          <a:effectLst/>
        </p:spPr>
      </p:pic>
      <p:sp>
        <p:nvSpPr>
          <p:cNvPr id="308230" name="Oval 6"/>
          <p:cNvSpPr>
            <a:spLocks noChangeArrowheads="1"/>
          </p:cNvSpPr>
          <p:nvPr/>
        </p:nvSpPr>
        <p:spPr bwMode="auto">
          <a:xfrm>
            <a:off x="4265613" y="2257425"/>
            <a:ext cx="71437" cy="73025"/>
          </a:xfrm>
          <a:prstGeom prst="ellipse">
            <a:avLst/>
          </a:prstGeom>
          <a:solidFill>
            <a:schemeClr val="accent1"/>
          </a:solidFill>
          <a:ln w="9525">
            <a:solidFill>
              <a:schemeClr val="tx1"/>
            </a:solidFill>
            <a:round/>
            <a:headEnd/>
            <a:tailEnd/>
          </a:ln>
          <a:effectLst/>
        </p:spPr>
        <p:txBody>
          <a:bodyPr wrap="none" anchor="ctr"/>
          <a:lstStyle/>
          <a:p>
            <a:endParaRPr lang="en-US"/>
          </a:p>
        </p:txBody>
      </p:sp>
      <p:pic>
        <p:nvPicPr>
          <p:cNvPr id="308229" name="Picture 5"/>
          <p:cNvPicPr>
            <a:picLocks noChangeAspect="1" noChangeArrowheads="1"/>
          </p:cNvPicPr>
          <p:nvPr/>
        </p:nvPicPr>
        <p:blipFill>
          <a:blip r:embed="rId4" cstate="print"/>
          <a:srcRect/>
          <a:stretch>
            <a:fillRect/>
          </a:stretch>
        </p:blipFill>
        <p:spPr bwMode="auto">
          <a:xfrm>
            <a:off x="2413000" y="612775"/>
            <a:ext cx="5111750" cy="4319588"/>
          </a:xfrm>
          <a:prstGeom prst="rect">
            <a:avLst/>
          </a:prstGeom>
          <a:noFill/>
          <a:ln w="9525">
            <a:noFill/>
            <a:miter lim="800000"/>
            <a:headEnd/>
            <a:tailEnd/>
          </a:ln>
          <a:effectLst/>
        </p:spPr>
      </p:pic>
      <p:sp>
        <p:nvSpPr>
          <p:cNvPr id="308232" name="Line 8"/>
          <p:cNvSpPr>
            <a:spLocks noChangeShapeType="1"/>
          </p:cNvSpPr>
          <p:nvPr/>
        </p:nvSpPr>
        <p:spPr bwMode="auto">
          <a:xfrm>
            <a:off x="4303713" y="2276475"/>
            <a:ext cx="0" cy="3673475"/>
          </a:xfrm>
          <a:prstGeom prst="line">
            <a:avLst/>
          </a:prstGeom>
          <a:noFill/>
          <a:ln w="9525">
            <a:solidFill>
              <a:schemeClr val="tx1"/>
            </a:solidFill>
            <a:round/>
            <a:headEnd/>
            <a:tailEnd/>
          </a:ln>
          <a:effectLst/>
        </p:spPr>
        <p:txBody>
          <a:bodyPr/>
          <a:lstStyle/>
          <a:p>
            <a:endParaRPr lang="en-US"/>
          </a:p>
        </p:txBody>
      </p:sp>
      <p:sp>
        <p:nvSpPr>
          <p:cNvPr id="308231" name="Line 7"/>
          <p:cNvSpPr>
            <a:spLocks noChangeShapeType="1"/>
          </p:cNvSpPr>
          <p:nvPr/>
        </p:nvSpPr>
        <p:spPr bwMode="auto">
          <a:xfrm>
            <a:off x="2051050" y="2276475"/>
            <a:ext cx="2257425" cy="9525"/>
          </a:xfrm>
          <a:prstGeom prst="line">
            <a:avLst/>
          </a:prstGeom>
          <a:noFill/>
          <a:ln w="9525">
            <a:solidFill>
              <a:schemeClr val="tx1"/>
            </a:solidFill>
            <a:round/>
            <a:headEnd/>
            <a:tailEnd/>
          </a:ln>
          <a:effectLst/>
        </p:spPr>
        <p:txBody>
          <a:bodyPr/>
          <a:lstStyle/>
          <a:p>
            <a:endParaRPr lang="en-US"/>
          </a:p>
        </p:txBody>
      </p:sp>
      <p:sp>
        <p:nvSpPr>
          <p:cNvPr id="308233" name="AutoShape 9"/>
          <p:cNvSpPr>
            <a:spLocks noChangeArrowheads="1"/>
          </p:cNvSpPr>
          <p:nvPr/>
        </p:nvSpPr>
        <p:spPr bwMode="auto">
          <a:xfrm>
            <a:off x="4572000" y="1341438"/>
            <a:ext cx="1512888" cy="431800"/>
          </a:xfrm>
          <a:prstGeom prst="wedgeRoundRectCallout">
            <a:avLst>
              <a:gd name="adj1" fmla="val -67208"/>
              <a:gd name="adj2" fmla="val 172796"/>
              <a:gd name="adj3" fmla="val 16667"/>
            </a:avLst>
          </a:prstGeom>
          <a:solidFill>
            <a:schemeClr val="accent1"/>
          </a:solidFill>
          <a:ln w="9525">
            <a:solidFill>
              <a:schemeClr val="tx1"/>
            </a:solidFill>
            <a:miter lim="800000"/>
            <a:headEnd/>
            <a:tailEnd/>
          </a:ln>
          <a:effectLst/>
        </p:spPr>
        <p:txBody>
          <a:bodyPr/>
          <a:lstStyle/>
          <a:p>
            <a:pPr algn="ctr"/>
            <a:r>
              <a:rPr lang="en-US" sz="1400"/>
              <a:t>Match point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6" name="Picture 4"/>
          <p:cNvPicPr>
            <a:picLocks noChangeAspect="1" noChangeArrowheads="1"/>
          </p:cNvPicPr>
          <p:nvPr/>
        </p:nvPicPr>
        <p:blipFill>
          <a:blip r:embed="rId3" cstate="print"/>
          <a:srcRect/>
          <a:stretch>
            <a:fillRect/>
          </a:stretch>
        </p:blipFill>
        <p:spPr bwMode="auto">
          <a:xfrm>
            <a:off x="1163638" y="765175"/>
            <a:ext cx="6769100" cy="5403850"/>
          </a:xfrm>
          <a:prstGeom prst="rect">
            <a:avLst/>
          </a:prstGeom>
          <a:noFill/>
          <a:ln w="9525">
            <a:noFill/>
            <a:miter lim="800000"/>
            <a:headEnd/>
            <a:tailEnd/>
          </a:ln>
          <a:effectLst/>
        </p:spPr>
      </p:pic>
      <p:pic>
        <p:nvPicPr>
          <p:cNvPr id="330758" name="Picture 6"/>
          <p:cNvPicPr>
            <a:picLocks noChangeAspect="1" noChangeArrowheads="1"/>
          </p:cNvPicPr>
          <p:nvPr/>
        </p:nvPicPr>
        <p:blipFill>
          <a:blip r:embed="rId4" cstate="print"/>
          <a:srcRect/>
          <a:stretch>
            <a:fillRect/>
          </a:stretch>
        </p:blipFill>
        <p:spPr bwMode="auto">
          <a:xfrm>
            <a:off x="1838325" y="-325438"/>
            <a:ext cx="6142038" cy="5400676"/>
          </a:xfrm>
          <a:prstGeom prst="rect">
            <a:avLst/>
          </a:prstGeom>
          <a:noFill/>
          <a:ln w="9525">
            <a:noFill/>
            <a:miter lim="800000"/>
            <a:headEnd/>
            <a:tailEnd/>
          </a:ln>
          <a:effectLst/>
        </p:spPr>
      </p:pic>
      <p:sp>
        <p:nvSpPr>
          <p:cNvPr id="330759" name="Oval 7"/>
          <p:cNvSpPr>
            <a:spLocks noChangeArrowheads="1"/>
          </p:cNvSpPr>
          <p:nvPr/>
        </p:nvSpPr>
        <p:spPr bwMode="auto">
          <a:xfrm>
            <a:off x="4841875" y="1978025"/>
            <a:ext cx="71438" cy="7302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30760" name="Line 8"/>
          <p:cNvSpPr>
            <a:spLocks noChangeShapeType="1"/>
          </p:cNvSpPr>
          <p:nvPr/>
        </p:nvSpPr>
        <p:spPr bwMode="auto">
          <a:xfrm>
            <a:off x="1681163" y="1998663"/>
            <a:ext cx="3302000" cy="9525"/>
          </a:xfrm>
          <a:prstGeom prst="line">
            <a:avLst/>
          </a:prstGeom>
          <a:noFill/>
          <a:ln w="9525">
            <a:solidFill>
              <a:schemeClr val="tx1"/>
            </a:solidFill>
            <a:round/>
            <a:headEnd/>
            <a:tailEnd/>
          </a:ln>
          <a:effectLst/>
        </p:spPr>
        <p:txBody>
          <a:bodyPr/>
          <a:lstStyle/>
          <a:p>
            <a:endParaRPr lang="en-US"/>
          </a:p>
        </p:txBody>
      </p:sp>
      <p:sp>
        <p:nvSpPr>
          <p:cNvPr id="330761" name="Line 9"/>
          <p:cNvSpPr>
            <a:spLocks noChangeShapeType="1"/>
          </p:cNvSpPr>
          <p:nvPr/>
        </p:nvSpPr>
        <p:spPr bwMode="auto">
          <a:xfrm flipV="1">
            <a:off x="4875213" y="1916113"/>
            <a:ext cx="0" cy="3744912"/>
          </a:xfrm>
          <a:prstGeom prst="line">
            <a:avLst/>
          </a:prstGeom>
          <a:noFill/>
          <a:ln w="9525">
            <a:solidFill>
              <a:schemeClr val="tx1"/>
            </a:solidFill>
            <a:round/>
            <a:headEnd/>
            <a:tailEnd/>
          </a:ln>
          <a:effectLst/>
        </p:spPr>
        <p:txBody>
          <a:bodyPr/>
          <a:lstStyle/>
          <a:p>
            <a:endParaRPr lang="en-US"/>
          </a:p>
        </p:txBody>
      </p:sp>
      <p:sp>
        <p:nvSpPr>
          <p:cNvPr id="330762" name="AutoShape 10"/>
          <p:cNvSpPr>
            <a:spLocks noChangeArrowheads="1"/>
          </p:cNvSpPr>
          <p:nvPr/>
        </p:nvSpPr>
        <p:spPr bwMode="auto">
          <a:xfrm>
            <a:off x="5364163" y="1341438"/>
            <a:ext cx="1223962" cy="358775"/>
          </a:xfrm>
          <a:prstGeom prst="wedgeRoundRectCallout">
            <a:avLst>
              <a:gd name="adj1" fmla="val -84889"/>
              <a:gd name="adj2" fmla="val 127435"/>
              <a:gd name="adj3" fmla="val 16667"/>
            </a:avLst>
          </a:prstGeom>
          <a:solidFill>
            <a:schemeClr val="accent1"/>
          </a:solidFill>
          <a:ln w="9525">
            <a:solidFill>
              <a:schemeClr val="tx1"/>
            </a:solidFill>
            <a:miter lim="800000"/>
            <a:headEnd/>
            <a:tailEnd/>
          </a:ln>
          <a:effectLst/>
        </p:spPr>
        <p:txBody>
          <a:bodyPr/>
          <a:lstStyle/>
          <a:p>
            <a:pPr algn="ctr"/>
            <a:r>
              <a:rPr lang="en-US" sz="1400"/>
              <a:t>Match point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5" name="Picture 5"/>
          <p:cNvPicPr>
            <a:picLocks noChangeAspect="1" noChangeArrowheads="1"/>
          </p:cNvPicPr>
          <p:nvPr/>
        </p:nvPicPr>
        <p:blipFill>
          <a:blip r:embed="rId3" cstate="print"/>
          <a:srcRect/>
          <a:stretch>
            <a:fillRect/>
          </a:stretch>
        </p:blipFill>
        <p:spPr bwMode="auto">
          <a:xfrm>
            <a:off x="1619250" y="814388"/>
            <a:ext cx="5905500" cy="5229225"/>
          </a:xfrm>
          <a:prstGeom prst="rect">
            <a:avLst/>
          </a:prstGeom>
          <a:noFill/>
          <a:ln w="9525">
            <a:noFill/>
            <a:miter lim="800000"/>
            <a:headEnd/>
            <a:tailEnd/>
          </a:ln>
          <a:effectLst/>
        </p:spPr>
      </p:pic>
      <p:pic>
        <p:nvPicPr>
          <p:cNvPr id="332806" name="Picture 6"/>
          <p:cNvPicPr>
            <a:picLocks noChangeAspect="1" noChangeArrowheads="1"/>
          </p:cNvPicPr>
          <p:nvPr/>
        </p:nvPicPr>
        <p:blipFill>
          <a:blip r:embed="rId4" cstate="print"/>
          <a:srcRect/>
          <a:stretch>
            <a:fillRect/>
          </a:stretch>
        </p:blipFill>
        <p:spPr bwMode="auto">
          <a:xfrm>
            <a:off x="2292350" y="360363"/>
            <a:ext cx="5616575" cy="5022850"/>
          </a:xfrm>
          <a:prstGeom prst="rect">
            <a:avLst/>
          </a:prstGeom>
          <a:noFill/>
          <a:ln w="9525">
            <a:noFill/>
            <a:miter lim="800000"/>
            <a:headEnd/>
            <a:tailEnd/>
          </a:ln>
          <a:effectLst/>
        </p:spPr>
      </p:pic>
      <p:sp>
        <p:nvSpPr>
          <p:cNvPr id="332808" name="Oval 8"/>
          <p:cNvSpPr>
            <a:spLocks noChangeArrowheads="1"/>
          </p:cNvSpPr>
          <p:nvPr/>
        </p:nvSpPr>
        <p:spPr bwMode="auto">
          <a:xfrm>
            <a:off x="4879975" y="2784475"/>
            <a:ext cx="71438" cy="7302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32809" name="AutoShape 9"/>
          <p:cNvSpPr>
            <a:spLocks noChangeArrowheads="1"/>
          </p:cNvSpPr>
          <p:nvPr/>
        </p:nvSpPr>
        <p:spPr bwMode="auto">
          <a:xfrm>
            <a:off x="6804025" y="1484313"/>
            <a:ext cx="863600" cy="576262"/>
          </a:xfrm>
          <a:prstGeom prst="wedgeRoundRectCallout">
            <a:avLst>
              <a:gd name="adj1" fmla="val -267648"/>
              <a:gd name="adj2" fmla="val 176171"/>
              <a:gd name="adj3" fmla="val 16667"/>
            </a:avLst>
          </a:prstGeom>
          <a:solidFill>
            <a:schemeClr val="accent1"/>
          </a:solidFill>
          <a:ln w="9525">
            <a:solidFill>
              <a:schemeClr val="tx1"/>
            </a:solidFill>
            <a:miter lim="800000"/>
            <a:headEnd/>
            <a:tailEnd/>
          </a:ln>
          <a:effectLst/>
        </p:spPr>
        <p:txBody>
          <a:bodyPr/>
          <a:lstStyle/>
          <a:p>
            <a:pPr algn="ctr"/>
            <a:r>
              <a:rPr lang="en-US" sz="1400"/>
              <a:t>Match point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B8EF-8D33-CE47-B006-74CE5C5C1374}"/>
              </a:ext>
            </a:extLst>
          </p:cNvPr>
          <p:cNvSpPr>
            <a:spLocks noGrp="1"/>
          </p:cNvSpPr>
          <p:nvPr>
            <p:ph type="title"/>
          </p:nvPr>
        </p:nvSpPr>
        <p:spPr>
          <a:xfrm>
            <a:off x="0" y="107576"/>
            <a:ext cx="9143999" cy="945160"/>
          </a:xfrm>
        </p:spPr>
        <p:txBody>
          <a:bodyPr/>
          <a:lstStyle/>
          <a:p>
            <a:r>
              <a:rPr lang="en-NL" sz="3200" dirty="0"/>
              <a:t>Governing partial differential equation (PDE)</a:t>
            </a:r>
          </a:p>
        </p:txBody>
      </p:sp>
      <p:sp>
        <p:nvSpPr>
          <p:cNvPr id="3" name="Content Placeholder 2">
            <a:extLst>
              <a:ext uri="{FF2B5EF4-FFF2-40B4-BE49-F238E27FC236}">
                <a16:creationId xmlns:a16="http://schemas.microsoft.com/office/drawing/2014/main" id="{BDD23334-0575-2141-AB06-A97E9E61D3F2}"/>
              </a:ext>
            </a:extLst>
          </p:cNvPr>
          <p:cNvSpPr>
            <a:spLocks noGrp="1"/>
          </p:cNvSpPr>
          <p:nvPr>
            <p:ph idx="1"/>
          </p:nvPr>
        </p:nvSpPr>
        <p:spPr/>
        <p:txBody>
          <a:bodyPr>
            <a:normAutofit/>
          </a:bodyPr>
          <a:lstStyle/>
          <a:p>
            <a:r>
              <a:rPr lang="en-NL" dirty="0"/>
              <a:t>Derive the PDE for the leaky Hantush case.</a:t>
            </a:r>
          </a:p>
          <a:p>
            <a:r>
              <a:rPr lang="en-NL" dirty="0"/>
              <a:t>Show that Theis (no leakage) is a just special case.</a:t>
            </a:r>
          </a:p>
          <a:p>
            <a:r>
              <a:rPr lang="en-NL" dirty="0"/>
              <a:t>The flow is transient and axially symmetric (with respect to the well).</a:t>
            </a:r>
          </a:p>
          <a:p>
            <a:r>
              <a:rPr lang="en-NL" dirty="0"/>
              <a:t>The components to consider are</a:t>
            </a:r>
          </a:p>
          <a:p>
            <a:pPr marL="806450" lvl="1" indent="-457200">
              <a:buFont typeface="+mj-lt"/>
              <a:buAutoNum type="arabicPeriod"/>
            </a:pPr>
            <a:r>
              <a:rPr lang="en-NL" dirty="0"/>
              <a:t>Flow in the aquifer</a:t>
            </a:r>
          </a:p>
          <a:p>
            <a:pPr marL="806450" lvl="1" indent="-457200">
              <a:buFont typeface="+mj-lt"/>
              <a:buAutoNum type="arabicPeriod"/>
            </a:pPr>
            <a:r>
              <a:rPr lang="en-NL" dirty="0"/>
              <a:t>Vertical exchange through an aquitard with an adjacent layer having constant head</a:t>
            </a:r>
          </a:p>
          <a:p>
            <a:pPr marL="806450" lvl="1" indent="-457200">
              <a:buFont typeface="+mj-lt"/>
              <a:buAutoNum type="arabicPeriod"/>
            </a:pPr>
            <a:r>
              <a:rPr lang="en-NL" dirty="0"/>
              <a:t>Storage.</a:t>
            </a:r>
          </a:p>
          <a:p>
            <a:endParaRPr lang="en-NL" dirty="0"/>
          </a:p>
          <a:p>
            <a:endParaRPr lang="en-NL" dirty="0"/>
          </a:p>
        </p:txBody>
      </p:sp>
    </p:spTree>
    <p:extLst>
      <p:ext uri="{BB962C8B-B14F-4D97-AF65-F5344CB8AC3E}">
        <p14:creationId xmlns:p14="http://schemas.microsoft.com/office/powerpoint/2010/main" val="479380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8" name="Picture 4"/>
          <p:cNvPicPr>
            <a:picLocks noChangeAspect="1" noChangeArrowheads="1"/>
          </p:cNvPicPr>
          <p:nvPr/>
        </p:nvPicPr>
        <p:blipFill>
          <a:blip r:embed="rId3" cstate="print"/>
          <a:srcRect l="4651" r="2171"/>
          <a:stretch>
            <a:fillRect/>
          </a:stretch>
        </p:blipFill>
        <p:spPr bwMode="auto">
          <a:xfrm>
            <a:off x="358775" y="549275"/>
            <a:ext cx="8424863" cy="5189538"/>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49" name="Picture 5"/>
          <p:cNvPicPr>
            <a:picLocks noChangeAspect="1" noChangeArrowheads="1"/>
          </p:cNvPicPr>
          <p:nvPr/>
        </p:nvPicPr>
        <p:blipFill>
          <a:blip r:embed="rId3" cstate="print"/>
          <a:srcRect/>
          <a:stretch>
            <a:fillRect/>
          </a:stretch>
        </p:blipFill>
        <p:spPr bwMode="auto">
          <a:xfrm>
            <a:off x="1062038" y="92075"/>
            <a:ext cx="7489825" cy="4029075"/>
          </a:xfrm>
          <a:prstGeom prst="rect">
            <a:avLst/>
          </a:prstGeom>
          <a:noFill/>
          <a:ln w="9525">
            <a:noFill/>
            <a:miter lim="800000"/>
            <a:headEnd/>
            <a:tailEnd/>
          </a:ln>
          <a:effectLst/>
        </p:spPr>
      </p:pic>
      <p:pic>
        <p:nvPicPr>
          <p:cNvPr id="338950" name="Picture 6"/>
          <p:cNvPicPr>
            <a:picLocks noChangeAspect="1" noChangeArrowheads="1"/>
          </p:cNvPicPr>
          <p:nvPr/>
        </p:nvPicPr>
        <p:blipFill>
          <a:blip r:embed="rId4" cstate="print"/>
          <a:srcRect/>
          <a:stretch>
            <a:fillRect/>
          </a:stretch>
        </p:blipFill>
        <p:spPr bwMode="auto">
          <a:xfrm>
            <a:off x="900113" y="585788"/>
            <a:ext cx="7343775" cy="40290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6" name="Picture 4"/>
          <p:cNvPicPr>
            <a:picLocks noChangeAspect="1" noChangeArrowheads="1"/>
          </p:cNvPicPr>
          <p:nvPr/>
        </p:nvPicPr>
        <p:blipFill>
          <a:blip r:embed="rId3" cstate="print"/>
          <a:srcRect/>
          <a:stretch>
            <a:fillRect/>
          </a:stretch>
        </p:blipFill>
        <p:spPr bwMode="auto">
          <a:xfrm>
            <a:off x="852488" y="549275"/>
            <a:ext cx="7439025" cy="4029075"/>
          </a:xfrm>
          <a:prstGeom prst="rect">
            <a:avLst/>
          </a:prstGeom>
          <a:noFill/>
          <a:ln w="9525">
            <a:noFill/>
            <a:miter lim="800000"/>
            <a:headEnd/>
            <a:tailEnd/>
          </a:ln>
          <a:effectLst/>
        </p:spPr>
      </p:pic>
      <p:pic>
        <p:nvPicPr>
          <p:cNvPr id="340997" name="Picture 5"/>
          <p:cNvPicPr>
            <a:picLocks noChangeAspect="1" noChangeArrowheads="1"/>
          </p:cNvPicPr>
          <p:nvPr/>
        </p:nvPicPr>
        <p:blipFill>
          <a:blip r:embed="rId4" cstate="print"/>
          <a:srcRect/>
          <a:stretch>
            <a:fillRect/>
          </a:stretch>
        </p:blipFill>
        <p:spPr bwMode="auto">
          <a:xfrm>
            <a:off x="971550" y="1631950"/>
            <a:ext cx="7343775" cy="4029075"/>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0" y="2997200"/>
            <a:ext cx="9144000" cy="2232025"/>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322563" name="Rectangle 3"/>
          <p:cNvSpPr>
            <a:spLocks noChangeArrowheads="1"/>
          </p:cNvSpPr>
          <p:nvPr/>
        </p:nvSpPr>
        <p:spPr bwMode="auto">
          <a:xfrm>
            <a:off x="4252913" y="3573463"/>
            <a:ext cx="885825" cy="1655762"/>
          </a:xfrm>
          <a:prstGeom prst="rect">
            <a:avLst/>
          </a:prstGeom>
          <a:solidFill>
            <a:schemeClr val="accent1"/>
          </a:solidFill>
          <a:ln w="38100">
            <a:solidFill>
              <a:schemeClr val="tx1"/>
            </a:solidFill>
            <a:prstDash val="dash"/>
            <a:miter lim="800000"/>
            <a:headEnd/>
            <a:tailEnd/>
          </a:ln>
          <a:effectLst/>
        </p:spPr>
        <p:txBody>
          <a:bodyPr wrap="none" anchor="ctr"/>
          <a:lstStyle/>
          <a:p>
            <a:endParaRPr lang="en-US"/>
          </a:p>
        </p:txBody>
      </p:sp>
      <p:sp>
        <p:nvSpPr>
          <p:cNvPr id="322564" name="Rectangle 4" descr="Wave"/>
          <p:cNvSpPr>
            <a:spLocks noChangeArrowheads="1"/>
          </p:cNvSpPr>
          <p:nvPr/>
        </p:nvSpPr>
        <p:spPr bwMode="auto">
          <a:xfrm>
            <a:off x="0" y="5229225"/>
            <a:ext cx="9144000" cy="431800"/>
          </a:xfrm>
          <a:prstGeom prst="rect">
            <a:avLst/>
          </a:prstGeom>
          <a:pattFill prst="wave">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2565" name="Rectangle 5" descr="Light upward diagonal"/>
          <p:cNvSpPr>
            <a:spLocks noChangeArrowheads="1"/>
          </p:cNvSpPr>
          <p:nvPr/>
        </p:nvSpPr>
        <p:spPr bwMode="auto">
          <a:xfrm>
            <a:off x="0" y="2565400"/>
            <a:ext cx="9144000" cy="1008063"/>
          </a:xfrm>
          <a:prstGeom prst="rect">
            <a:avLst/>
          </a:prstGeom>
          <a:pattFill prst="ltUpDiag">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2570" name="Line 10"/>
          <p:cNvSpPr>
            <a:spLocks noChangeShapeType="1"/>
          </p:cNvSpPr>
          <p:nvPr/>
        </p:nvSpPr>
        <p:spPr bwMode="auto">
          <a:xfrm>
            <a:off x="1835150" y="3573463"/>
            <a:ext cx="0" cy="1584325"/>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322571" name="Text Box 11"/>
          <p:cNvSpPr txBox="1">
            <a:spLocks noChangeArrowheads="1"/>
          </p:cNvSpPr>
          <p:nvPr/>
        </p:nvSpPr>
        <p:spPr bwMode="auto">
          <a:xfrm>
            <a:off x="1692275" y="4076700"/>
            <a:ext cx="325438" cy="396875"/>
          </a:xfrm>
          <a:prstGeom prst="rect">
            <a:avLst/>
          </a:prstGeom>
          <a:solidFill>
            <a:srgbClr val="FFCC00"/>
          </a:solidFill>
          <a:ln w="9525">
            <a:noFill/>
            <a:miter lim="800000"/>
            <a:headEnd/>
            <a:tailEnd/>
          </a:ln>
          <a:effectLst/>
        </p:spPr>
        <p:txBody>
          <a:bodyPr wrap="none">
            <a:spAutoFit/>
          </a:bodyPr>
          <a:lstStyle/>
          <a:p>
            <a:r>
              <a:rPr lang="en-US" sz="2000" i="1"/>
              <a:t>h</a:t>
            </a:r>
          </a:p>
        </p:txBody>
      </p:sp>
      <p:sp>
        <p:nvSpPr>
          <p:cNvPr id="322574" name="Line 14"/>
          <p:cNvSpPr>
            <a:spLocks noChangeShapeType="1"/>
          </p:cNvSpPr>
          <p:nvPr/>
        </p:nvSpPr>
        <p:spPr bwMode="auto">
          <a:xfrm flipH="1">
            <a:off x="2462213" y="4724400"/>
            <a:ext cx="2254250" cy="0"/>
          </a:xfrm>
          <a:prstGeom prst="line">
            <a:avLst/>
          </a:prstGeom>
          <a:noFill/>
          <a:ln w="9525">
            <a:solidFill>
              <a:schemeClr val="tx1"/>
            </a:solidFill>
            <a:round/>
            <a:headEnd/>
            <a:tailEnd type="triangle" w="med" len="med"/>
          </a:ln>
          <a:effectLst/>
        </p:spPr>
        <p:txBody>
          <a:bodyPr/>
          <a:lstStyle/>
          <a:p>
            <a:endParaRPr lang="en-US"/>
          </a:p>
        </p:txBody>
      </p:sp>
      <p:sp>
        <p:nvSpPr>
          <p:cNvPr id="322575" name="Text Box 15"/>
          <p:cNvSpPr txBox="1">
            <a:spLocks noChangeArrowheads="1"/>
          </p:cNvSpPr>
          <p:nvPr/>
        </p:nvSpPr>
        <p:spPr bwMode="auto">
          <a:xfrm>
            <a:off x="3146425" y="4532313"/>
            <a:ext cx="252413" cy="336550"/>
          </a:xfrm>
          <a:prstGeom prst="rect">
            <a:avLst/>
          </a:prstGeom>
          <a:solidFill>
            <a:srgbClr val="FFCC00"/>
          </a:solidFill>
          <a:ln w="9525">
            <a:noFill/>
            <a:miter lim="800000"/>
            <a:headEnd/>
            <a:tailEnd/>
          </a:ln>
          <a:effectLst/>
        </p:spPr>
        <p:txBody>
          <a:bodyPr wrap="none">
            <a:spAutoFit/>
          </a:bodyPr>
          <a:lstStyle/>
          <a:p>
            <a:r>
              <a:rPr lang="en-US" sz="1600" i="1"/>
              <a:t>r</a:t>
            </a:r>
          </a:p>
        </p:txBody>
      </p:sp>
      <p:sp>
        <p:nvSpPr>
          <p:cNvPr id="322581" name="Rectangle 21"/>
          <p:cNvSpPr>
            <a:spLocks noChangeArrowheads="1"/>
          </p:cNvSpPr>
          <p:nvPr/>
        </p:nvSpPr>
        <p:spPr bwMode="auto">
          <a:xfrm>
            <a:off x="3944938" y="2565400"/>
            <a:ext cx="1462087" cy="1027113"/>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322599" name="Rectangle 39"/>
          <p:cNvSpPr>
            <a:spLocks noChangeArrowheads="1"/>
          </p:cNvSpPr>
          <p:nvPr/>
        </p:nvSpPr>
        <p:spPr bwMode="auto">
          <a:xfrm>
            <a:off x="3943350" y="2997200"/>
            <a:ext cx="1462088" cy="600075"/>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22600" name="Rectangle 40"/>
          <p:cNvSpPr>
            <a:spLocks noChangeArrowheads="1"/>
          </p:cNvSpPr>
          <p:nvPr/>
        </p:nvSpPr>
        <p:spPr bwMode="auto">
          <a:xfrm>
            <a:off x="4284663" y="3429000"/>
            <a:ext cx="820737" cy="447675"/>
          </a:xfrm>
          <a:prstGeom prst="rect">
            <a:avLst/>
          </a:prstGeom>
          <a:solidFill>
            <a:schemeClr val="accent1"/>
          </a:solidFill>
          <a:ln w="9525">
            <a:noFill/>
            <a:miter lim="800000"/>
            <a:headEnd/>
            <a:tailEnd/>
          </a:ln>
          <a:effectLst/>
        </p:spPr>
        <p:txBody>
          <a:bodyPr wrap="none" anchor="ctr"/>
          <a:lstStyle/>
          <a:p>
            <a:endParaRPr lang="en-US"/>
          </a:p>
        </p:txBody>
      </p:sp>
      <p:sp>
        <p:nvSpPr>
          <p:cNvPr id="322580" name="AutoShape 20"/>
          <p:cNvSpPr>
            <a:spLocks noChangeArrowheads="1"/>
          </p:cNvSpPr>
          <p:nvPr/>
        </p:nvSpPr>
        <p:spPr bwMode="auto">
          <a:xfrm>
            <a:off x="5003800" y="1628775"/>
            <a:ext cx="792163" cy="143986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322601" name="Line 41"/>
          <p:cNvSpPr>
            <a:spLocks noChangeShapeType="1"/>
          </p:cNvSpPr>
          <p:nvPr/>
        </p:nvSpPr>
        <p:spPr bwMode="auto">
          <a:xfrm>
            <a:off x="4716463" y="3213100"/>
            <a:ext cx="719137" cy="0"/>
          </a:xfrm>
          <a:prstGeom prst="line">
            <a:avLst/>
          </a:prstGeom>
          <a:noFill/>
          <a:ln w="9525">
            <a:solidFill>
              <a:schemeClr val="tx1"/>
            </a:solidFill>
            <a:round/>
            <a:headEnd/>
            <a:tailEnd type="triangle" w="med" len="med"/>
          </a:ln>
          <a:effectLst/>
        </p:spPr>
        <p:txBody>
          <a:bodyPr/>
          <a:lstStyle/>
          <a:p>
            <a:endParaRPr lang="en-US"/>
          </a:p>
        </p:txBody>
      </p:sp>
      <p:sp>
        <p:nvSpPr>
          <p:cNvPr id="322602" name="Line 42"/>
          <p:cNvSpPr>
            <a:spLocks noChangeShapeType="1"/>
          </p:cNvSpPr>
          <p:nvPr/>
        </p:nvSpPr>
        <p:spPr bwMode="auto">
          <a:xfrm>
            <a:off x="4716463" y="4292600"/>
            <a:ext cx="431800" cy="0"/>
          </a:xfrm>
          <a:prstGeom prst="line">
            <a:avLst/>
          </a:prstGeom>
          <a:noFill/>
          <a:ln w="9525">
            <a:solidFill>
              <a:schemeClr val="tx1"/>
            </a:solidFill>
            <a:round/>
            <a:headEnd/>
            <a:tailEnd type="triangle" w="med" len="med"/>
          </a:ln>
          <a:effectLst/>
        </p:spPr>
        <p:txBody>
          <a:bodyPr/>
          <a:lstStyle/>
          <a:p>
            <a:endParaRPr lang="en-US"/>
          </a:p>
        </p:txBody>
      </p:sp>
      <p:sp>
        <p:nvSpPr>
          <p:cNvPr id="322603" name="Text Box 43"/>
          <p:cNvSpPr txBox="1">
            <a:spLocks noChangeArrowheads="1"/>
          </p:cNvSpPr>
          <p:nvPr/>
        </p:nvSpPr>
        <p:spPr bwMode="auto">
          <a:xfrm>
            <a:off x="4859338" y="3092450"/>
            <a:ext cx="328612" cy="336550"/>
          </a:xfrm>
          <a:prstGeom prst="rect">
            <a:avLst/>
          </a:prstGeom>
          <a:solidFill>
            <a:schemeClr val="accent1"/>
          </a:solidFill>
          <a:ln w="9525">
            <a:noFill/>
            <a:miter lim="800000"/>
            <a:headEnd/>
            <a:tailEnd/>
          </a:ln>
          <a:effectLst/>
        </p:spPr>
        <p:txBody>
          <a:bodyPr wrap="none">
            <a:spAutoFit/>
          </a:bodyPr>
          <a:lstStyle/>
          <a:p>
            <a:r>
              <a:rPr lang="en-US" sz="1600" i="1"/>
              <a:t>r</a:t>
            </a:r>
            <a:r>
              <a:rPr lang="en-US" i="1" baseline="-25000"/>
              <a:t>c</a:t>
            </a:r>
          </a:p>
        </p:txBody>
      </p:sp>
      <p:sp>
        <p:nvSpPr>
          <p:cNvPr id="322604" name="Text Box 44"/>
          <p:cNvSpPr txBox="1">
            <a:spLocks noChangeArrowheads="1"/>
          </p:cNvSpPr>
          <p:nvPr/>
        </p:nvSpPr>
        <p:spPr bwMode="auto">
          <a:xfrm>
            <a:off x="4716463" y="3933825"/>
            <a:ext cx="361950" cy="336550"/>
          </a:xfrm>
          <a:prstGeom prst="rect">
            <a:avLst/>
          </a:prstGeom>
          <a:solidFill>
            <a:schemeClr val="accent1"/>
          </a:solidFill>
          <a:ln w="9525">
            <a:noFill/>
            <a:miter lim="800000"/>
            <a:headEnd/>
            <a:tailEnd/>
          </a:ln>
          <a:effectLst/>
        </p:spPr>
        <p:txBody>
          <a:bodyPr wrap="none">
            <a:spAutoFit/>
          </a:bodyPr>
          <a:lstStyle/>
          <a:p>
            <a:r>
              <a:rPr lang="en-US" sz="1600" i="1"/>
              <a:t>r</a:t>
            </a:r>
            <a:r>
              <a:rPr lang="en-US" i="1" baseline="-25000"/>
              <a:t>w</a:t>
            </a:r>
          </a:p>
        </p:txBody>
      </p:sp>
      <p:sp>
        <p:nvSpPr>
          <p:cNvPr id="322579" name="Line 19"/>
          <p:cNvSpPr>
            <a:spLocks noChangeShapeType="1"/>
          </p:cNvSpPr>
          <p:nvPr/>
        </p:nvSpPr>
        <p:spPr bwMode="auto">
          <a:xfrm>
            <a:off x="4716463" y="3141663"/>
            <a:ext cx="0" cy="1655762"/>
          </a:xfrm>
          <a:prstGeom prst="line">
            <a:avLst/>
          </a:prstGeom>
          <a:noFill/>
          <a:ln w="9525">
            <a:solidFill>
              <a:schemeClr val="tx1"/>
            </a:solidFill>
            <a:round/>
            <a:headEnd/>
            <a:tailEnd/>
          </a:ln>
          <a:effectLst/>
        </p:spPr>
        <p:txBody>
          <a:bodyPr/>
          <a:lstStyle/>
          <a:p>
            <a:endParaRPr lang="en-US"/>
          </a:p>
        </p:txBody>
      </p:sp>
      <p:sp>
        <p:nvSpPr>
          <p:cNvPr id="322606" name="AutoShape 46"/>
          <p:cNvSpPr>
            <a:spLocks noChangeArrowheads="1"/>
          </p:cNvSpPr>
          <p:nvPr/>
        </p:nvSpPr>
        <p:spPr bwMode="auto">
          <a:xfrm>
            <a:off x="4211638" y="2709863"/>
            <a:ext cx="215900" cy="287337"/>
          </a:xfrm>
          <a:prstGeom prst="downArrow">
            <a:avLst>
              <a:gd name="adj1" fmla="val 50000"/>
              <a:gd name="adj2" fmla="val 33272"/>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322607" name="AutoShape 47"/>
          <p:cNvSpPr>
            <a:spLocks noChangeArrowheads="1"/>
          </p:cNvSpPr>
          <p:nvPr/>
        </p:nvSpPr>
        <p:spPr bwMode="auto">
          <a:xfrm>
            <a:off x="3492500" y="4292600"/>
            <a:ext cx="358775" cy="215900"/>
          </a:xfrm>
          <a:prstGeom prst="rightArrow">
            <a:avLst>
              <a:gd name="adj1" fmla="val 50000"/>
              <a:gd name="adj2" fmla="val 41544"/>
            </a:avLst>
          </a:prstGeom>
          <a:solidFill>
            <a:schemeClr val="accent1"/>
          </a:solidFill>
          <a:ln w="9525">
            <a:solidFill>
              <a:schemeClr val="tx1"/>
            </a:solidFill>
            <a:miter lim="800000"/>
            <a:headEnd/>
            <a:tailEnd/>
          </a:ln>
          <a:effectLst/>
        </p:spPr>
        <p:txBody>
          <a:bodyPr wrap="none" anchor="ctr"/>
          <a:lstStyle/>
          <a:p>
            <a:endParaRPr lang="en-US"/>
          </a:p>
        </p:txBody>
      </p:sp>
      <p:sp>
        <p:nvSpPr>
          <p:cNvPr id="322608" name="AutoShape 48"/>
          <p:cNvSpPr>
            <a:spLocks noChangeArrowheads="1"/>
          </p:cNvSpPr>
          <p:nvPr/>
        </p:nvSpPr>
        <p:spPr bwMode="auto">
          <a:xfrm flipH="1">
            <a:off x="5581650" y="4292600"/>
            <a:ext cx="358775" cy="215900"/>
          </a:xfrm>
          <a:prstGeom prst="rightArrow">
            <a:avLst>
              <a:gd name="adj1" fmla="val 50000"/>
              <a:gd name="adj2" fmla="val 41544"/>
            </a:avLst>
          </a:prstGeom>
          <a:solidFill>
            <a:schemeClr val="accent1"/>
          </a:solidFill>
          <a:ln w="9525">
            <a:solidFill>
              <a:schemeClr val="tx1"/>
            </a:solidFill>
            <a:miter lim="800000"/>
            <a:headEnd/>
            <a:tailEnd/>
          </a:ln>
          <a:effectLst/>
        </p:spPr>
        <p:txBody>
          <a:bodyPr wrap="none" anchor="ctr"/>
          <a:lstStyle/>
          <a:p>
            <a:endParaRPr lang="en-US"/>
          </a:p>
        </p:txBody>
      </p:sp>
      <p:sp>
        <p:nvSpPr>
          <p:cNvPr id="322609" name="Text Box 49"/>
          <p:cNvSpPr txBox="1">
            <a:spLocks noChangeArrowheads="1"/>
          </p:cNvSpPr>
          <p:nvPr/>
        </p:nvSpPr>
        <p:spPr bwMode="auto">
          <a:xfrm>
            <a:off x="2268538" y="3644900"/>
            <a:ext cx="311150" cy="396875"/>
          </a:xfrm>
          <a:prstGeom prst="rect">
            <a:avLst/>
          </a:prstGeom>
          <a:solidFill>
            <a:srgbClr val="FFCC00"/>
          </a:solidFill>
          <a:ln w="9525">
            <a:noFill/>
            <a:miter lim="800000"/>
            <a:headEnd/>
            <a:tailEnd/>
          </a:ln>
          <a:effectLst/>
        </p:spPr>
        <p:txBody>
          <a:bodyPr wrap="none">
            <a:spAutoFit/>
          </a:bodyPr>
          <a:lstStyle/>
          <a:p>
            <a:r>
              <a:rPr lang="en-US" sz="2000" i="1"/>
              <a:t>k</a:t>
            </a:r>
          </a:p>
        </p:txBody>
      </p:sp>
      <p:sp>
        <p:nvSpPr>
          <p:cNvPr id="322610" name="Freeform 50"/>
          <p:cNvSpPr>
            <a:spLocks/>
          </p:cNvSpPr>
          <p:nvPr/>
        </p:nvSpPr>
        <p:spPr bwMode="auto">
          <a:xfrm>
            <a:off x="34925" y="2676525"/>
            <a:ext cx="9147175" cy="323850"/>
          </a:xfrm>
          <a:custGeom>
            <a:avLst/>
            <a:gdLst/>
            <a:ahLst/>
            <a:cxnLst>
              <a:cxn ang="0">
                <a:pos x="0" y="20"/>
              </a:cxn>
              <a:cxn ang="0">
                <a:pos x="2462" y="204"/>
              </a:cxn>
              <a:cxn ang="0">
                <a:pos x="3392" y="198"/>
              </a:cxn>
              <a:cxn ang="0">
                <a:pos x="5762" y="18"/>
              </a:cxn>
            </a:cxnLst>
            <a:rect l="0" t="0" r="r" b="b"/>
            <a:pathLst>
              <a:path w="5762" h="204">
                <a:moveTo>
                  <a:pt x="0" y="20"/>
                </a:moveTo>
                <a:cubicBezTo>
                  <a:pt x="412" y="45"/>
                  <a:pt x="2354" y="0"/>
                  <a:pt x="2462" y="204"/>
                </a:cubicBezTo>
                <a:cubicBezTo>
                  <a:pt x="2720" y="192"/>
                  <a:pt x="3038" y="192"/>
                  <a:pt x="3392" y="198"/>
                </a:cubicBezTo>
                <a:cubicBezTo>
                  <a:pt x="3566" y="36"/>
                  <a:pt x="5268" y="56"/>
                  <a:pt x="5762" y="18"/>
                </a:cubicBezTo>
              </a:path>
            </a:pathLst>
          </a:custGeom>
          <a:noFill/>
          <a:ln w="9525">
            <a:solidFill>
              <a:schemeClr val="tx1"/>
            </a:solidFill>
            <a:round/>
            <a:headEnd/>
            <a:tailEnd/>
          </a:ln>
          <a:effectLst/>
        </p:spPr>
        <p:txBody>
          <a:bodyPr/>
          <a:lstStyle/>
          <a:p>
            <a:endParaRPr lang="en-US"/>
          </a:p>
        </p:txBody>
      </p:sp>
      <p:sp>
        <p:nvSpPr>
          <p:cNvPr id="2" name="Title 1">
            <a:extLst>
              <a:ext uri="{FF2B5EF4-FFF2-40B4-BE49-F238E27FC236}">
                <a16:creationId xmlns:a16="http://schemas.microsoft.com/office/drawing/2014/main" id="{11746136-A5F5-D640-8F6F-14C84B7BDD34}"/>
              </a:ext>
            </a:extLst>
          </p:cNvPr>
          <p:cNvSpPr>
            <a:spLocks noGrp="1"/>
          </p:cNvSpPr>
          <p:nvPr>
            <p:ph type="title"/>
          </p:nvPr>
        </p:nvSpPr>
        <p:spPr>
          <a:xfrm>
            <a:off x="550862" y="1048321"/>
            <a:ext cx="8042276" cy="584575"/>
          </a:xfrm>
        </p:spPr>
        <p:txBody>
          <a:bodyPr/>
          <a:lstStyle/>
          <a:p>
            <a:r>
              <a:rPr lang="en-NL" sz="3200" dirty="0"/>
              <a:t>Special wells</a:t>
            </a:r>
            <a:br>
              <a:rPr lang="en-NL" sz="3200" dirty="0"/>
            </a:br>
            <a:r>
              <a:rPr lang="en-NL" sz="3200" dirty="0"/>
              <a:t>Well with a large storage</a:t>
            </a:r>
            <a:br>
              <a:rPr lang="en-NL" sz="3200" dirty="0"/>
            </a:br>
            <a:r>
              <a:rPr lang="en-NL" sz="3200" dirty="0"/>
              <a:t>(large-diameter well)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Natwargat%20Indai%20WaterWell%20NRC030621">
            <a:extLst>
              <a:ext uri="{FF2B5EF4-FFF2-40B4-BE49-F238E27FC236}">
                <a16:creationId xmlns:a16="http://schemas.microsoft.com/office/drawing/2014/main" id="{C2B0B6CF-DF4C-8049-BF5E-5F110C207DD3}"/>
              </a:ext>
            </a:extLst>
          </p:cNvPr>
          <p:cNvPicPr>
            <a:picLocks noChangeAspect="1" noChangeArrowheads="1"/>
          </p:cNvPicPr>
          <p:nvPr/>
        </p:nvPicPr>
        <p:blipFill>
          <a:blip r:embed="rId2" cstate="print"/>
          <a:srcRect/>
          <a:stretch>
            <a:fillRect/>
          </a:stretch>
        </p:blipFill>
        <p:spPr bwMode="auto">
          <a:xfrm>
            <a:off x="0" y="5556"/>
            <a:ext cx="9144000" cy="6846887"/>
          </a:xfrm>
          <a:prstGeom prst="rect">
            <a:avLst/>
          </a:prstGeom>
          <a:noFill/>
          <a:ln w="9525">
            <a:noFill/>
            <a:miter lim="800000"/>
            <a:headEnd/>
            <a:tailEnd/>
          </a:ln>
        </p:spPr>
      </p:pic>
    </p:spTree>
    <p:extLst>
      <p:ext uri="{BB962C8B-B14F-4D97-AF65-F5344CB8AC3E}">
        <p14:creationId xmlns:p14="http://schemas.microsoft.com/office/powerpoint/2010/main" val="3864871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2ECEE10-D7C1-2E44-BAFC-8824C16AF5A0}"/>
              </a:ext>
            </a:extLst>
          </p:cNvPr>
          <p:cNvGrpSpPr/>
          <p:nvPr/>
        </p:nvGrpSpPr>
        <p:grpSpPr>
          <a:xfrm>
            <a:off x="0" y="677943"/>
            <a:ext cx="9153939" cy="6639489"/>
            <a:chOff x="0" y="677943"/>
            <a:chExt cx="9153939" cy="6639489"/>
          </a:xfrm>
        </p:grpSpPr>
        <p:sp>
          <p:nvSpPr>
            <p:cNvPr id="2" name="Rectangle 1">
              <a:extLst>
                <a:ext uri="{FF2B5EF4-FFF2-40B4-BE49-F238E27FC236}">
                  <a16:creationId xmlns:a16="http://schemas.microsoft.com/office/drawing/2014/main" id="{C3B82EF3-2459-9D4C-9A34-8FD2425ACB87}"/>
                </a:ext>
              </a:extLst>
            </p:cNvPr>
            <p:cNvSpPr/>
            <p:nvPr/>
          </p:nvSpPr>
          <p:spPr>
            <a:xfrm>
              <a:off x="0" y="5850918"/>
              <a:ext cx="9144000" cy="504056"/>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3" name="Rectangle 2">
              <a:extLst>
                <a:ext uri="{FF2B5EF4-FFF2-40B4-BE49-F238E27FC236}">
                  <a16:creationId xmlns:a16="http://schemas.microsoft.com/office/drawing/2014/main" id="{CA13F7A2-401E-884C-B01A-EFD63A2AF402}"/>
                </a:ext>
              </a:extLst>
            </p:cNvPr>
            <p:cNvSpPr/>
            <p:nvPr/>
          </p:nvSpPr>
          <p:spPr>
            <a:xfrm>
              <a:off x="0" y="2537274"/>
              <a:ext cx="9144000" cy="504056"/>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0F2B02E8-4C4D-9546-B9C4-E3575D268B72}"/>
                </a:ext>
              </a:extLst>
            </p:cNvPr>
            <p:cNvCxnSpPr>
              <a:cxnSpLocks/>
            </p:cNvCxnSpPr>
            <p:nvPr/>
          </p:nvCxnSpPr>
          <p:spPr>
            <a:xfrm>
              <a:off x="0" y="1602446"/>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7D412C6B-C78C-FF40-BB57-3982C69FE010}"/>
                </a:ext>
              </a:extLst>
            </p:cNvPr>
            <p:cNvSpPr/>
            <p:nvPr/>
          </p:nvSpPr>
          <p:spPr>
            <a:xfrm>
              <a:off x="1272209" y="1629830"/>
              <a:ext cx="7881730" cy="506895"/>
            </a:xfrm>
            <a:custGeom>
              <a:avLst/>
              <a:gdLst>
                <a:gd name="connsiteX0" fmla="*/ 0 w 7881730"/>
                <a:gd name="connsiteY0" fmla="*/ 506895 h 506895"/>
                <a:gd name="connsiteX1" fmla="*/ 4532243 w 7881730"/>
                <a:gd name="connsiteY1" fmla="*/ 298174 h 506895"/>
                <a:gd name="connsiteX2" fmla="*/ 7881730 w 7881730"/>
                <a:gd name="connsiteY2" fmla="*/ 0 h 506895"/>
                <a:gd name="connsiteX0" fmla="*/ 0 w 7881730"/>
                <a:gd name="connsiteY0" fmla="*/ 506895 h 506895"/>
                <a:gd name="connsiteX1" fmla="*/ 7881730 w 7881730"/>
                <a:gd name="connsiteY1" fmla="*/ 0 h 506895"/>
                <a:gd name="connsiteX0" fmla="*/ 0 w 7881730"/>
                <a:gd name="connsiteY0" fmla="*/ 506895 h 506895"/>
                <a:gd name="connsiteX1" fmla="*/ 7881730 w 7881730"/>
                <a:gd name="connsiteY1" fmla="*/ 0 h 506895"/>
                <a:gd name="connsiteX0" fmla="*/ 0 w 7881730"/>
                <a:gd name="connsiteY0" fmla="*/ 513364 h 513364"/>
                <a:gd name="connsiteX1" fmla="*/ 7881730 w 7881730"/>
                <a:gd name="connsiteY1" fmla="*/ 6469 h 513364"/>
                <a:gd name="connsiteX0" fmla="*/ 0 w 7881730"/>
                <a:gd name="connsiteY0" fmla="*/ 506895 h 506895"/>
                <a:gd name="connsiteX1" fmla="*/ 7881730 w 7881730"/>
                <a:gd name="connsiteY1" fmla="*/ 0 h 506895"/>
              </a:gdLst>
              <a:ahLst/>
              <a:cxnLst>
                <a:cxn ang="0">
                  <a:pos x="connsiteX0" y="connsiteY0"/>
                </a:cxn>
                <a:cxn ang="0">
                  <a:pos x="connsiteX1" y="connsiteY1"/>
                </a:cxn>
              </a:cxnLst>
              <a:rect l="l" t="t" r="r" b="b"/>
              <a:pathLst>
                <a:path w="7881730" h="506895">
                  <a:moveTo>
                    <a:pt x="0" y="506895"/>
                  </a:moveTo>
                  <a:cubicBezTo>
                    <a:pt x="897835" y="39756"/>
                    <a:pt x="5045766" y="49695"/>
                    <a:pt x="7881730" y="0"/>
                  </a:cubicBezTo>
                </a:path>
              </a:pathLst>
            </a:cu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36" name="Straight Connector 35">
              <a:extLst>
                <a:ext uri="{FF2B5EF4-FFF2-40B4-BE49-F238E27FC236}">
                  <a16:creationId xmlns:a16="http://schemas.microsoft.com/office/drawing/2014/main" id="{41A97CD1-A7DE-7340-90EA-87BCDE70F9CC}"/>
                </a:ext>
              </a:extLst>
            </p:cNvPr>
            <p:cNvCxnSpPr>
              <a:cxnSpLocks/>
            </p:cNvCxnSpPr>
            <p:nvPr/>
          </p:nvCxnSpPr>
          <p:spPr>
            <a:xfrm>
              <a:off x="1239580" y="5882069"/>
              <a:ext cx="13223" cy="1435363"/>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0C3C4CF-7A84-5048-8E86-222CB6DA0C20}"/>
                </a:ext>
              </a:extLst>
            </p:cNvPr>
            <p:cNvCxnSpPr>
              <a:cxnSpLocks/>
            </p:cNvCxnSpPr>
            <p:nvPr/>
          </p:nvCxnSpPr>
          <p:spPr>
            <a:xfrm flipV="1">
              <a:off x="1873351" y="3546662"/>
              <a:ext cx="5722340" cy="2493"/>
            </a:xfrm>
            <a:prstGeom prst="straightConnector1">
              <a:avLst/>
            </a:prstGeom>
            <a:ln w="12700">
              <a:solidFill>
                <a:schemeClr val="tx1"/>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0DF9E8D-E8F8-2C4A-8DC7-29E3ED486452}"/>
                </a:ext>
              </a:extLst>
            </p:cNvPr>
            <p:cNvCxnSpPr>
              <a:cxnSpLocks/>
            </p:cNvCxnSpPr>
            <p:nvPr/>
          </p:nvCxnSpPr>
          <p:spPr>
            <a:xfrm flipH="1">
              <a:off x="4441207" y="3740374"/>
              <a:ext cx="14298" cy="221691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60435CC-474F-1549-8B63-7AB65982BFE2}"/>
                </a:ext>
              </a:extLst>
            </p:cNvPr>
            <p:cNvCxnSpPr>
              <a:cxnSpLocks/>
            </p:cNvCxnSpPr>
            <p:nvPr/>
          </p:nvCxnSpPr>
          <p:spPr>
            <a:xfrm flipH="1">
              <a:off x="5004048" y="3740374"/>
              <a:ext cx="6004" cy="221691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8BD8249F-A087-3941-A96D-82CE15F827A2}"/>
                </a:ext>
              </a:extLst>
            </p:cNvPr>
            <p:cNvCxnSpPr>
              <a:cxnSpLocks/>
            </p:cNvCxnSpPr>
            <p:nvPr/>
          </p:nvCxnSpPr>
          <p:spPr>
            <a:xfrm flipV="1">
              <a:off x="4437767" y="2034494"/>
              <a:ext cx="3440" cy="1540449"/>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E1C6538-80A6-9342-BFF0-D1563A5E6DC6}"/>
                </a:ext>
              </a:extLst>
            </p:cNvPr>
            <p:cNvCxnSpPr>
              <a:cxnSpLocks/>
            </p:cNvCxnSpPr>
            <p:nvPr/>
          </p:nvCxnSpPr>
          <p:spPr>
            <a:xfrm flipV="1">
              <a:off x="5004048" y="2034494"/>
              <a:ext cx="12578" cy="1514661"/>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59" name="Freeform 58">
              <a:extLst>
                <a:ext uri="{FF2B5EF4-FFF2-40B4-BE49-F238E27FC236}">
                  <a16:creationId xmlns:a16="http://schemas.microsoft.com/office/drawing/2014/main" id="{71319769-508D-7A4C-954D-06BF2B95C1BA}"/>
                </a:ext>
              </a:extLst>
            </p:cNvPr>
            <p:cNvSpPr/>
            <p:nvPr/>
          </p:nvSpPr>
          <p:spPr>
            <a:xfrm>
              <a:off x="1239580" y="1961210"/>
              <a:ext cx="7881730" cy="295958"/>
            </a:xfrm>
            <a:custGeom>
              <a:avLst/>
              <a:gdLst>
                <a:gd name="connsiteX0" fmla="*/ 0 w 7881730"/>
                <a:gd name="connsiteY0" fmla="*/ 506895 h 506895"/>
                <a:gd name="connsiteX1" fmla="*/ 4532243 w 7881730"/>
                <a:gd name="connsiteY1" fmla="*/ 298174 h 506895"/>
                <a:gd name="connsiteX2" fmla="*/ 7881730 w 7881730"/>
                <a:gd name="connsiteY2" fmla="*/ 0 h 506895"/>
                <a:gd name="connsiteX0" fmla="*/ 0 w 7881730"/>
                <a:gd name="connsiteY0" fmla="*/ 506895 h 506895"/>
                <a:gd name="connsiteX1" fmla="*/ 7881730 w 7881730"/>
                <a:gd name="connsiteY1" fmla="*/ 0 h 506895"/>
                <a:gd name="connsiteX0" fmla="*/ 0 w 7881730"/>
                <a:gd name="connsiteY0" fmla="*/ 506895 h 506895"/>
                <a:gd name="connsiteX1" fmla="*/ 7881730 w 7881730"/>
                <a:gd name="connsiteY1" fmla="*/ 0 h 506895"/>
                <a:gd name="connsiteX0" fmla="*/ 0 w 7881730"/>
                <a:gd name="connsiteY0" fmla="*/ 513364 h 513364"/>
                <a:gd name="connsiteX1" fmla="*/ 7881730 w 7881730"/>
                <a:gd name="connsiteY1" fmla="*/ 6469 h 513364"/>
                <a:gd name="connsiteX0" fmla="*/ 0 w 7881730"/>
                <a:gd name="connsiteY0" fmla="*/ 506895 h 506895"/>
                <a:gd name="connsiteX1" fmla="*/ 7881730 w 7881730"/>
                <a:gd name="connsiteY1" fmla="*/ 0 h 506895"/>
              </a:gdLst>
              <a:ahLst/>
              <a:cxnLst>
                <a:cxn ang="0">
                  <a:pos x="connsiteX0" y="connsiteY0"/>
                </a:cxn>
                <a:cxn ang="0">
                  <a:pos x="connsiteX1" y="connsiteY1"/>
                </a:cxn>
              </a:cxnLst>
              <a:rect l="l" t="t" r="r" b="b"/>
              <a:pathLst>
                <a:path w="7881730" h="506895">
                  <a:moveTo>
                    <a:pt x="0" y="506895"/>
                  </a:moveTo>
                  <a:cubicBezTo>
                    <a:pt x="897835" y="39756"/>
                    <a:pt x="5045766" y="49695"/>
                    <a:pt x="7881730" y="0"/>
                  </a:cubicBezTo>
                </a:path>
              </a:pathLst>
            </a:cu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grpSp>
          <p:nvGrpSpPr>
            <p:cNvPr id="12" name="Group 11">
              <a:extLst>
                <a:ext uri="{FF2B5EF4-FFF2-40B4-BE49-F238E27FC236}">
                  <a16:creationId xmlns:a16="http://schemas.microsoft.com/office/drawing/2014/main" id="{6D655A4B-45AB-9541-BD62-DDC1F06F4EED}"/>
                </a:ext>
              </a:extLst>
            </p:cNvPr>
            <p:cNvGrpSpPr/>
            <p:nvPr/>
          </p:nvGrpSpPr>
          <p:grpSpPr>
            <a:xfrm>
              <a:off x="179512" y="3041330"/>
              <a:ext cx="241300" cy="2809587"/>
              <a:chOff x="8267773" y="2464236"/>
              <a:chExt cx="241300" cy="2809587"/>
            </a:xfrm>
          </p:grpSpPr>
          <p:cxnSp>
            <p:nvCxnSpPr>
              <p:cNvPr id="62" name="Straight Arrow Connector 61">
                <a:extLst>
                  <a:ext uri="{FF2B5EF4-FFF2-40B4-BE49-F238E27FC236}">
                    <a16:creationId xmlns:a16="http://schemas.microsoft.com/office/drawing/2014/main" id="{C7087ED9-3FEB-2847-8F3A-D9217FD54039}"/>
                  </a:ext>
                </a:extLst>
              </p:cNvPr>
              <p:cNvCxnSpPr>
                <a:cxnSpLocks/>
              </p:cNvCxnSpPr>
              <p:nvPr/>
            </p:nvCxnSpPr>
            <p:spPr>
              <a:xfrm>
                <a:off x="8388423" y="2464236"/>
                <a:ext cx="1" cy="2809587"/>
              </a:xfrm>
              <a:prstGeom prst="straightConnector1">
                <a:avLst/>
              </a:prstGeom>
              <a:ln>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926E26ED-BDDC-4343-921B-5E58896DD420}"/>
                  </a:ext>
                </a:extLst>
              </p:cNvPr>
              <p:cNvPicPr>
                <a:picLocks noChangeAspect="1"/>
              </p:cNvPicPr>
              <p:nvPr/>
            </p:nvPicPr>
            <p:blipFill>
              <a:blip r:embed="rId2"/>
              <a:stretch>
                <a:fillRect/>
              </a:stretch>
            </p:blipFill>
            <p:spPr>
              <a:xfrm>
                <a:off x="8267773" y="3654929"/>
                <a:ext cx="241300" cy="215900"/>
              </a:xfrm>
              <a:prstGeom prst="rect">
                <a:avLst/>
              </a:prstGeom>
              <a:solidFill>
                <a:schemeClr val="bg1"/>
              </a:solidFill>
            </p:spPr>
          </p:pic>
        </p:grpSp>
        <p:pic>
          <p:nvPicPr>
            <p:cNvPr id="73" name="Picture 72">
              <a:extLst>
                <a:ext uri="{FF2B5EF4-FFF2-40B4-BE49-F238E27FC236}">
                  <a16:creationId xmlns:a16="http://schemas.microsoft.com/office/drawing/2014/main" id="{DF17657B-7D7F-D94F-966B-DB9A36F7920C}"/>
                </a:ext>
              </a:extLst>
            </p:cNvPr>
            <p:cNvPicPr>
              <a:picLocks noChangeAspect="1"/>
            </p:cNvPicPr>
            <p:nvPr/>
          </p:nvPicPr>
          <p:blipFill>
            <a:blip r:embed="rId3"/>
            <a:stretch>
              <a:fillRect/>
            </a:stretch>
          </p:blipFill>
          <p:spPr>
            <a:xfrm>
              <a:off x="6090480" y="2757193"/>
              <a:ext cx="127000" cy="139700"/>
            </a:xfrm>
            <a:prstGeom prst="rect">
              <a:avLst/>
            </a:prstGeom>
            <a:solidFill>
              <a:schemeClr val="bg1"/>
            </a:solidFill>
          </p:spPr>
        </p:pic>
        <p:pic>
          <p:nvPicPr>
            <p:cNvPr id="75" name="Picture 74">
              <a:extLst>
                <a:ext uri="{FF2B5EF4-FFF2-40B4-BE49-F238E27FC236}">
                  <a16:creationId xmlns:a16="http://schemas.microsoft.com/office/drawing/2014/main" id="{9576D224-D0B5-EA4F-900D-5CCA16317BB9}"/>
                </a:ext>
              </a:extLst>
            </p:cNvPr>
            <p:cNvPicPr>
              <a:picLocks noChangeAspect="1"/>
            </p:cNvPicPr>
            <p:nvPr/>
          </p:nvPicPr>
          <p:blipFill>
            <a:blip r:embed="rId4"/>
            <a:stretch>
              <a:fillRect/>
            </a:stretch>
          </p:blipFill>
          <p:spPr>
            <a:xfrm>
              <a:off x="587296" y="5325979"/>
              <a:ext cx="190500" cy="241300"/>
            </a:xfrm>
            <a:prstGeom prst="rect">
              <a:avLst/>
            </a:prstGeom>
          </p:spPr>
        </p:pic>
        <p:pic>
          <p:nvPicPr>
            <p:cNvPr id="78" name="Picture 77">
              <a:extLst>
                <a:ext uri="{FF2B5EF4-FFF2-40B4-BE49-F238E27FC236}">
                  <a16:creationId xmlns:a16="http://schemas.microsoft.com/office/drawing/2014/main" id="{E9E0BECC-C829-3441-9C02-6EAA1D0768B9}"/>
                </a:ext>
              </a:extLst>
            </p:cNvPr>
            <p:cNvPicPr>
              <a:picLocks noChangeAspect="1"/>
            </p:cNvPicPr>
            <p:nvPr/>
          </p:nvPicPr>
          <p:blipFill>
            <a:blip r:embed="rId5"/>
            <a:stretch>
              <a:fillRect/>
            </a:stretch>
          </p:blipFill>
          <p:spPr>
            <a:xfrm>
              <a:off x="590438" y="4848829"/>
              <a:ext cx="406400" cy="228600"/>
            </a:xfrm>
            <a:prstGeom prst="rect">
              <a:avLst/>
            </a:prstGeom>
          </p:spPr>
        </p:pic>
        <p:cxnSp>
          <p:nvCxnSpPr>
            <p:cNvPr id="79" name="Straight Arrow Connector 78">
              <a:extLst>
                <a:ext uri="{FF2B5EF4-FFF2-40B4-BE49-F238E27FC236}">
                  <a16:creationId xmlns:a16="http://schemas.microsoft.com/office/drawing/2014/main" id="{80A5FFE7-8B3A-774F-9BD2-3256929897E0}"/>
                </a:ext>
              </a:extLst>
            </p:cNvPr>
            <p:cNvCxnSpPr>
              <a:cxnSpLocks/>
            </p:cNvCxnSpPr>
            <p:nvPr/>
          </p:nvCxnSpPr>
          <p:spPr>
            <a:xfrm flipH="1">
              <a:off x="5010337" y="4365494"/>
              <a:ext cx="932620" cy="640"/>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DCF3B69A-4197-E84D-B94A-EC4891DAC518}"/>
                </a:ext>
              </a:extLst>
            </p:cNvPr>
            <p:cNvCxnSpPr>
              <a:cxnSpLocks/>
            </p:cNvCxnSpPr>
            <p:nvPr/>
          </p:nvCxnSpPr>
          <p:spPr>
            <a:xfrm>
              <a:off x="3705098" y="4350717"/>
              <a:ext cx="750407" cy="0"/>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pic>
          <p:nvPicPr>
            <p:cNvPr id="93" name="Picture 92">
              <a:extLst>
                <a:ext uri="{FF2B5EF4-FFF2-40B4-BE49-F238E27FC236}">
                  <a16:creationId xmlns:a16="http://schemas.microsoft.com/office/drawing/2014/main" id="{DB9CF633-58FF-9A42-B889-401E085C9070}"/>
                </a:ext>
              </a:extLst>
            </p:cNvPr>
            <p:cNvPicPr>
              <a:picLocks noChangeAspect="1"/>
            </p:cNvPicPr>
            <p:nvPr/>
          </p:nvPicPr>
          <p:blipFill>
            <a:blip r:embed="rId6"/>
            <a:stretch>
              <a:fillRect/>
            </a:stretch>
          </p:blipFill>
          <p:spPr>
            <a:xfrm>
              <a:off x="4867933" y="2214570"/>
              <a:ext cx="723900" cy="254000"/>
            </a:xfrm>
            <a:prstGeom prst="rect">
              <a:avLst/>
            </a:prstGeom>
            <a:solidFill>
              <a:schemeClr val="bg1"/>
            </a:solidFill>
          </p:spPr>
        </p:pic>
        <p:pic>
          <p:nvPicPr>
            <p:cNvPr id="94" name="Picture 93">
              <a:extLst>
                <a:ext uri="{FF2B5EF4-FFF2-40B4-BE49-F238E27FC236}">
                  <a16:creationId xmlns:a16="http://schemas.microsoft.com/office/drawing/2014/main" id="{71E0C04A-93BB-F048-A339-61C5B3C95151}"/>
                </a:ext>
              </a:extLst>
            </p:cNvPr>
            <p:cNvPicPr>
              <a:picLocks noChangeAspect="1"/>
            </p:cNvPicPr>
            <p:nvPr/>
          </p:nvPicPr>
          <p:blipFill>
            <a:blip r:embed="rId7"/>
            <a:stretch>
              <a:fillRect/>
            </a:stretch>
          </p:blipFill>
          <p:spPr>
            <a:xfrm>
              <a:off x="4250184" y="2245727"/>
              <a:ext cx="355600" cy="254000"/>
            </a:xfrm>
            <a:prstGeom prst="rect">
              <a:avLst/>
            </a:prstGeom>
            <a:solidFill>
              <a:schemeClr val="bg1"/>
            </a:solidFill>
          </p:spPr>
        </p:pic>
        <p:pic>
          <p:nvPicPr>
            <p:cNvPr id="97" name="Picture 96">
              <a:extLst>
                <a:ext uri="{FF2B5EF4-FFF2-40B4-BE49-F238E27FC236}">
                  <a16:creationId xmlns:a16="http://schemas.microsoft.com/office/drawing/2014/main" id="{8837154A-6E22-6743-9F09-0231643A2FD9}"/>
                </a:ext>
              </a:extLst>
            </p:cNvPr>
            <p:cNvPicPr>
              <a:picLocks noChangeAspect="1"/>
            </p:cNvPicPr>
            <p:nvPr/>
          </p:nvPicPr>
          <p:blipFill>
            <a:blip r:embed="rId8"/>
            <a:stretch>
              <a:fillRect/>
            </a:stretch>
          </p:blipFill>
          <p:spPr>
            <a:xfrm>
              <a:off x="7595691" y="1876627"/>
              <a:ext cx="215900" cy="228600"/>
            </a:xfrm>
            <a:prstGeom prst="rect">
              <a:avLst/>
            </a:prstGeom>
            <a:solidFill>
              <a:schemeClr val="bg1"/>
            </a:solidFill>
          </p:spPr>
        </p:pic>
        <p:pic>
          <p:nvPicPr>
            <p:cNvPr id="98" name="Picture 97">
              <a:extLst>
                <a:ext uri="{FF2B5EF4-FFF2-40B4-BE49-F238E27FC236}">
                  <a16:creationId xmlns:a16="http://schemas.microsoft.com/office/drawing/2014/main" id="{A6BD5C0F-102F-6C4C-83C9-95022621FE11}"/>
                </a:ext>
              </a:extLst>
            </p:cNvPr>
            <p:cNvPicPr>
              <a:picLocks noChangeAspect="1"/>
            </p:cNvPicPr>
            <p:nvPr/>
          </p:nvPicPr>
          <p:blipFill>
            <a:blip r:embed="rId9"/>
            <a:stretch>
              <a:fillRect/>
            </a:stretch>
          </p:blipFill>
          <p:spPr>
            <a:xfrm>
              <a:off x="7430591" y="1614951"/>
              <a:ext cx="546100" cy="241300"/>
            </a:xfrm>
            <a:prstGeom prst="rect">
              <a:avLst/>
            </a:prstGeom>
            <a:solidFill>
              <a:schemeClr val="bg1"/>
            </a:solidFill>
          </p:spPr>
        </p:pic>
        <p:cxnSp>
          <p:nvCxnSpPr>
            <p:cNvPr id="100" name="Straight Arrow Connector 99">
              <a:extLst>
                <a:ext uri="{FF2B5EF4-FFF2-40B4-BE49-F238E27FC236}">
                  <a16:creationId xmlns:a16="http://schemas.microsoft.com/office/drawing/2014/main" id="{D2B8F23A-8B09-1441-9BB7-895F5831F45C}"/>
                </a:ext>
              </a:extLst>
            </p:cNvPr>
            <p:cNvCxnSpPr>
              <a:cxnSpLocks/>
            </p:cNvCxnSpPr>
            <p:nvPr/>
          </p:nvCxnSpPr>
          <p:spPr>
            <a:xfrm flipH="1" flipV="1">
              <a:off x="6696174" y="1610613"/>
              <a:ext cx="2001" cy="1921426"/>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6DEB9EDD-93D7-A145-AFAF-D71C68E999D8}"/>
                </a:ext>
              </a:extLst>
            </p:cNvPr>
            <p:cNvPicPr>
              <a:picLocks noChangeAspect="1"/>
            </p:cNvPicPr>
            <p:nvPr/>
          </p:nvPicPr>
          <p:blipFill>
            <a:blip r:embed="rId10"/>
            <a:stretch>
              <a:fillRect/>
            </a:stretch>
          </p:blipFill>
          <p:spPr>
            <a:xfrm>
              <a:off x="6635947" y="2261287"/>
              <a:ext cx="241300" cy="228600"/>
            </a:xfrm>
            <a:prstGeom prst="rect">
              <a:avLst/>
            </a:prstGeom>
            <a:solidFill>
              <a:schemeClr val="bg1"/>
            </a:solidFill>
          </p:spPr>
        </p:pic>
        <p:sp>
          <p:nvSpPr>
            <p:cNvPr id="104" name="TextBox 103">
              <a:extLst>
                <a:ext uri="{FF2B5EF4-FFF2-40B4-BE49-F238E27FC236}">
                  <a16:creationId xmlns:a16="http://schemas.microsoft.com/office/drawing/2014/main" id="{CA6DA6F5-AEF3-4E49-9434-D6B9348E866E}"/>
                </a:ext>
              </a:extLst>
            </p:cNvPr>
            <p:cNvSpPr txBox="1"/>
            <p:nvPr/>
          </p:nvSpPr>
          <p:spPr>
            <a:xfrm>
              <a:off x="1799644" y="3218727"/>
              <a:ext cx="1736373" cy="369332"/>
            </a:xfrm>
            <a:prstGeom prst="rect">
              <a:avLst/>
            </a:prstGeom>
            <a:noFill/>
          </p:spPr>
          <p:txBody>
            <a:bodyPr wrap="none" rtlCol="0">
              <a:spAutoFit/>
            </a:bodyPr>
            <a:lstStyle/>
            <a:p>
              <a:r>
                <a:rPr lang="en-GB" i="1" dirty="0"/>
                <a:t>a</a:t>
              </a:r>
              <a:r>
                <a:rPr lang="en-NL" i="1" dirty="0"/>
                <a:t>rbitrary datum</a:t>
              </a:r>
            </a:p>
          </p:txBody>
        </p:sp>
        <p:cxnSp>
          <p:nvCxnSpPr>
            <p:cNvPr id="58" name="Straight Arrow Connector 57">
              <a:extLst>
                <a:ext uri="{FF2B5EF4-FFF2-40B4-BE49-F238E27FC236}">
                  <a16:creationId xmlns:a16="http://schemas.microsoft.com/office/drawing/2014/main" id="{64535064-0C76-E648-A58A-138F98E31CD8}"/>
                </a:ext>
              </a:extLst>
            </p:cNvPr>
            <p:cNvCxnSpPr>
              <a:cxnSpLocks/>
            </p:cNvCxnSpPr>
            <p:nvPr/>
          </p:nvCxnSpPr>
          <p:spPr>
            <a:xfrm>
              <a:off x="4452691" y="5588106"/>
              <a:ext cx="575419" cy="0"/>
            </a:xfrm>
            <a:prstGeom prst="straightConnector1">
              <a:avLst/>
            </a:prstGeom>
            <a:ln w="12700">
              <a:solidFill>
                <a:schemeClr val="tx1"/>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7C63E50-1E5A-E044-9DC8-DCB4F7BF5440}"/>
                </a:ext>
              </a:extLst>
            </p:cNvPr>
            <p:cNvCxnSpPr>
              <a:cxnSpLocks/>
            </p:cNvCxnSpPr>
            <p:nvPr/>
          </p:nvCxnSpPr>
          <p:spPr>
            <a:xfrm>
              <a:off x="1239580" y="5588106"/>
              <a:ext cx="3219455"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60838CD0-A9D1-1840-9637-2EC56CBA4712}"/>
                </a:ext>
              </a:extLst>
            </p:cNvPr>
            <p:cNvPicPr>
              <a:picLocks noChangeAspect="1"/>
            </p:cNvPicPr>
            <p:nvPr/>
          </p:nvPicPr>
          <p:blipFill>
            <a:blip r:embed="rId11"/>
            <a:stretch>
              <a:fillRect/>
            </a:stretch>
          </p:blipFill>
          <p:spPr>
            <a:xfrm>
              <a:off x="3847521" y="5395426"/>
              <a:ext cx="139700" cy="139700"/>
            </a:xfrm>
            <a:prstGeom prst="rect">
              <a:avLst/>
            </a:prstGeom>
          </p:spPr>
        </p:pic>
        <p:pic>
          <p:nvPicPr>
            <p:cNvPr id="15" name="Picture 14">
              <a:extLst>
                <a:ext uri="{FF2B5EF4-FFF2-40B4-BE49-F238E27FC236}">
                  <a16:creationId xmlns:a16="http://schemas.microsoft.com/office/drawing/2014/main" id="{EE664788-BCFC-CF42-A141-28C4A0DB4CBF}"/>
                </a:ext>
              </a:extLst>
            </p:cNvPr>
            <p:cNvPicPr>
              <a:picLocks noChangeAspect="1"/>
            </p:cNvPicPr>
            <p:nvPr/>
          </p:nvPicPr>
          <p:blipFill>
            <a:blip r:embed="rId12"/>
            <a:stretch>
              <a:fillRect/>
            </a:stretch>
          </p:blipFill>
          <p:spPr>
            <a:xfrm>
              <a:off x="4595411" y="5311299"/>
              <a:ext cx="317500" cy="190500"/>
            </a:xfrm>
            <a:prstGeom prst="rect">
              <a:avLst/>
            </a:prstGeom>
          </p:spPr>
        </p:pic>
        <p:cxnSp>
          <p:nvCxnSpPr>
            <p:cNvPr id="21" name="Straight Connector 20">
              <a:extLst>
                <a:ext uri="{FF2B5EF4-FFF2-40B4-BE49-F238E27FC236}">
                  <a16:creationId xmlns:a16="http://schemas.microsoft.com/office/drawing/2014/main" id="{E68B0576-67A0-CD40-9D1D-92EBCD80C5EA}"/>
                </a:ext>
              </a:extLst>
            </p:cNvPr>
            <p:cNvCxnSpPr>
              <a:cxnSpLocks/>
            </p:cNvCxnSpPr>
            <p:nvPr/>
          </p:nvCxnSpPr>
          <p:spPr>
            <a:xfrm>
              <a:off x="1258888" y="693726"/>
              <a:ext cx="0" cy="5847447"/>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23" name="Heart 22">
              <a:extLst>
                <a:ext uri="{FF2B5EF4-FFF2-40B4-BE49-F238E27FC236}">
                  <a16:creationId xmlns:a16="http://schemas.microsoft.com/office/drawing/2014/main" id="{AD6AA7B1-E025-6840-9D8E-73A0E06D0730}"/>
                </a:ext>
              </a:extLst>
            </p:cNvPr>
            <p:cNvSpPr/>
            <p:nvPr/>
          </p:nvSpPr>
          <p:spPr>
            <a:xfrm>
              <a:off x="1075148" y="1004409"/>
              <a:ext cx="367479" cy="394975"/>
            </a:xfrm>
            <a:prstGeom prst="hear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69" name="Straight Arrow Connector 68">
              <a:extLst>
                <a:ext uri="{FF2B5EF4-FFF2-40B4-BE49-F238E27FC236}">
                  <a16:creationId xmlns:a16="http://schemas.microsoft.com/office/drawing/2014/main" id="{C920FBE5-2CBD-B748-9C9A-798482F2CCA5}"/>
                </a:ext>
              </a:extLst>
            </p:cNvPr>
            <p:cNvCxnSpPr>
              <a:cxnSpLocks/>
            </p:cNvCxnSpPr>
            <p:nvPr/>
          </p:nvCxnSpPr>
          <p:spPr>
            <a:xfrm rot="5400000">
              <a:off x="4340812" y="2941138"/>
              <a:ext cx="750407" cy="0"/>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6" name="Freeform 25">
              <a:extLst>
                <a:ext uri="{FF2B5EF4-FFF2-40B4-BE49-F238E27FC236}">
                  <a16:creationId xmlns:a16="http://schemas.microsoft.com/office/drawing/2014/main" id="{00FB0C8F-CDBE-DD47-B840-BE280B8B42DE}"/>
                </a:ext>
              </a:extLst>
            </p:cNvPr>
            <p:cNvSpPr/>
            <p:nvPr/>
          </p:nvSpPr>
          <p:spPr>
            <a:xfrm>
              <a:off x="4435522" y="1709858"/>
              <a:ext cx="586854" cy="300251"/>
            </a:xfrm>
            <a:custGeom>
              <a:avLst/>
              <a:gdLst>
                <a:gd name="connsiteX0" fmla="*/ 0 w 586854"/>
                <a:gd name="connsiteY0" fmla="*/ 300251 h 300251"/>
                <a:gd name="connsiteX1" fmla="*/ 0 w 586854"/>
                <a:gd name="connsiteY1" fmla="*/ 27296 h 300251"/>
                <a:gd name="connsiteX2" fmla="*/ 586854 w 586854"/>
                <a:gd name="connsiteY2" fmla="*/ 0 h 300251"/>
                <a:gd name="connsiteX3" fmla="*/ 586854 w 586854"/>
                <a:gd name="connsiteY3" fmla="*/ 286603 h 300251"/>
                <a:gd name="connsiteX4" fmla="*/ 0 w 586854"/>
                <a:gd name="connsiteY4" fmla="*/ 300251 h 30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854" h="300251">
                  <a:moveTo>
                    <a:pt x="0" y="300251"/>
                  </a:moveTo>
                  <a:lnTo>
                    <a:pt x="0" y="27296"/>
                  </a:lnTo>
                  <a:lnTo>
                    <a:pt x="586854" y="0"/>
                  </a:lnTo>
                  <a:lnTo>
                    <a:pt x="586854" y="286603"/>
                  </a:lnTo>
                  <a:lnTo>
                    <a:pt x="0" y="300251"/>
                  </a:lnTo>
                  <a:close/>
                </a:path>
              </a:pathLst>
            </a:custGeom>
            <a:solidFill>
              <a:schemeClr val="bg1"/>
            </a:solidFill>
            <a:ln>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nvGrpSpPr>
            <p:cNvPr id="29" name="Group 28">
              <a:extLst>
                <a:ext uri="{FF2B5EF4-FFF2-40B4-BE49-F238E27FC236}">
                  <a16:creationId xmlns:a16="http://schemas.microsoft.com/office/drawing/2014/main" id="{EC442C51-C109-D745-89A8-906AA287F68D}"/>
                </a:ext>
              </a:extLst>
            </p:cNvPr>
            <p:cNvGrpSpPr/>
            <p:nvPr/>
          </p:nvGrpSpPr>
          <p:grpSpPr>
            <a:xfrm>
              <a:off x="4714409" y="677943"/>
              <a:ext cx="1990829" cy="747672"/>
              <a:chOff x="1996385" y="238777"/>
              <a:chExt cx="1990829" cy="747672"/>
            </a:xfrm>
          </p:grpSpPr>
          <p:sp>
            <p:nvSpPr>
              <p:cNvPr id="96" name="Rounded Rectangular Callout 95">
                <a:extLst>
                  <a:ext uri="{FF2B5EF4-FFF2-40B4-BE49-F238E27FC236}">
                    <a16:creationId xmlns:a16="http://schemas.microsoft.com/office/drawing/2014/main" id="{7E9B269A-ECDC-DA45-89B9-C19744C52FFD}"/>
                  </a:ext>
                </a:extLst>
              </p:cNvPr>
              <p:cNvSpPr/>
              <p:nvPr/>
            </p:nvSpPr>
            <p:spPr>
              <a:xfrm>
                <a:off x="1996385" y="238777"/>
                <a:ext cx="1990829" cy="747672"/>
              </a:xfrm>
              <a:prstGeom prst="wedgeRoundRectCallout">
                <a:avLst>
                  <a:gd name="adj1" fmla="val -49383"/>
                  <a:gd name="adj2" fmla="val 108646"/>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28" name="Picture 27">
                <a:extLst>
                  <a:ext uri="{FF2B5EF4-FFF2-40B4-BE49-F238E27FC236}">
                    <a16:creationId xmlns:a16="http://schemas.microsoft.com/office/drawing/2014/main" id="{2610659D-CA23-BA4B-83B9-6DB14DCD1B53}"/>
                  </a:ext>
                </a:extLst>
              </p:cNvPr>
              <p:cNvPicPr>
                <a:picLocks noChangeAspect="1"/>
              </p:cNvPicPr>
              <p:nvPr/>
            </p:nvPicPr>
            <p:blipFill>
              <a:blip r:embed="rId13"/>
              <a:stretch>
                <a:fillRect/>
              </a:stretch>
            </p:blipFill>
            <p:spPr>
              <a:xfrm>
                <a:off x="2220228" y="363871"/>
                <a:ext cx="1549400" cy="533400"/>
              </a:xfrm>
              <a:prstGeom prst="rect">
                <a:avLst/>
              </a:prstGeom>
            </p:spPr>
          </p:pic>
        </p:grpSp>
        <p:sp>
          <p:nvSpPr>
            <p:cNvPr id="74" name="Rounded Rectangular Callout 73">
              <a:extLst>
                <a:ext uri="{FF2B5EF4-FFF2-40B4-BE49-F238E27FC236}">
                  <a16:creationId xmlns:a16="http://schemas.microsoft.com/office/drawing/2014/main" id="{83D9ED2D-5DB3-854B-8143-EA990C879A1C}"/>
                </a:ext>
              </a:extLst>
            </p:cNvPr>
            <p:cNvSpPr/>
            <p:nvPr/>
          </p:nvSpPr>
          <p:spPr>
            <a:xfrm>
              <a:off x="1783159" y="980982"/>
              <a:ext cx="1990829" cy="747672"/>
            </a:xfrm>
            <a:prstGeom prst="wedgeRoundRectCallout">
              <a:avLst>
                <a:gd name="adj1" fmla="val 96635"/>
                <a:gd name="adj2" fmla="val 19443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30" name="Picture 29">
              <a:extLst>
                <a:ext uri="{FF2B5EF4-FFF2-40B4-BE49-F238E27FC236}">
                  <a16:creationId xmlns:a16="http://schemas.microsoft.com/office/drawing/2014/main" id="{05F7AAE4-4C1E-444F-8E09-F84BE3DAB4AD}"/>
                </a:ext>
              </a:extLst>
            </p:cNvPr>
            <p:cNvPicPr>
              <a:picLocks noChangeAspect="1"/>
            </p:cNvPicPr>
            <p:nvPr/>
          </p:nvPicPr>
          <p:blipFill>
            <a:blip r:embed="rId14"/>
            <a:stretch>
              <a:fillRect/>
            </a:stretch>
          </p:blipFill>
          <p:spPr>
            <a:xfrm>
              <a:off x="1979512" y="1064256"/>
              <a:ext cx="1663700" cy="533400"/>
            </a:xfrm>
            <a:prstGeom prst="rect">
              <a:avLst/>
            </a:prstGeom>
          </p:spPr>
        </p:pic>
        <p:sp>
          <p:nvSpPr>
            <p:cNvPr id="77" name="Rounded Rectangular Callout 76">
              <a:extLst>
                <a:ext uri="{FF2B5EF4-FFF2-40B4-BE49-F238E27FC236}">
                  <a16:creationId xmlns:a16="http://schemas.microsoft.com/office/drawing/2014/main" id="{AADC7B90-A6E1-2B47-8E48-EC3BC2275DE0}"/>
                </a:ext>
              </a:extLst>
            </p:cNvPr>
            <p:cNvSpPr/>
            <p:nvPr/>
          </p:nvSpPr>
          <p:spPr>
            <a:xfrm>
              <a:off x="1652383" y="4506001"/>
              <a:ext cx="1990829" cy="814305"/>
            </a:xfrm>
            <a:prstGeom prst="wedgeRoundRectCallout">
              <a:avLst>
                <a:gd name="adj1" fmla="val 67843"/>
                <a:gd name="adj2" fmla="val -62939"/>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35F9755D-43F3-5E43-A449-6E5C33EA7708}"/>
                </a:ext>
              </a:extLst>
            </p:cNvPr>
            <p:cNvPicPr>
              <a:picLocks noChangeAspect="1"/>
            </p:cNvPicPr>
            <p:nvPr/>
          </p:nvPicPr>
          <p:blipFill>
            <a:blip r:embed="rId15"/>
            <a:stretch>
              <a:fillRect/>
            </a:stretch>
          </p:blipFill>
          <p:spPr>
            <a:xfrm>
              <a:off x="1763688" y="4582158"/>
              <a:ext cx="1647960" cy="677244"/>
            </a:xfrm>
            <a:prstGeom prst="rect">
              <a:avLst/>
            </a:prstGeom>
          </p:spPr>
        </p:pic>
        <p:sp>
          <p:nvSpPr>
            <p:cNvPr id="80" name="Rounded Rectangular Callout 79">
              <a:extLst>
                <a:ext uri="{FF2B5EF4-FFF2-40B4-BE49-F238E27FC236}">
                  <a16:creationId xmlns:a16="http://schemas.microsoft.com/office/drawing/2014/main" id="{1EF97BC1-6278-014E-9AA5-A7420FA5C399}"/>
                </a:ext>
              </a:extLst>
            </p:cNvPr>
            <p:cNvSpPr/>
            <p:nvPr/>
          </p:nvSpPr>
          <p:spPr>
            <a:xfrm>
              <a:off x="5604862" y="4549945"/>
              <a:ext cx="3064822" cy="814305"/>
            </a:xfrm>
            <a:prstGeom prst="wedgeRoundRectCallout">
              <a:avLst>
                <a:gd name="adj1" fmla="val -59666"/>
                <a:gd name="adj2" fmla="val -69643"/>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0" name="Picture 9">
              <a:extLst>
                <a:ext uri="{FF2B5EF4-FFF2-40B4-BE49-F238E27FC236}">
                  <a16:creationId xmlns:a16="http://schemas.microsoft.com/office/drawing/2014/main" id="{5D2361D6-3FEB-3B47-B28A-9152E5D57D23}"/>
                </a:ext>
              </a:extLst>
            </p:cNvPr>
            <p:cNvPicPr>
              <a:picLocks noChangeAspect="1"/>
            </p:cNvPicPr>
            <p:nvPr/>
          </p:nvPicPr>
          <p:blipFill>
            <a:blip r:embed="rId16"/>
            <a:stretch>
              <a:fillRect/>
            </a:stretch>
          </p:blipFill>
          <p:spPr>
            <a:xfrm>
              <a:off x="5681305" y="4622320"/>
              <a:ext cx="2911935" cy="708000"/>
            </a:xfrm>
            <a:prstGeom prst="rect">
              <a:avLst/>
            </a:prstGeom>
          </p:spPr>
        </p:pic>
      </p:grpSp>
    </p:spTree>
    <p:extLst>
      <p:ext uri="{BB962C8B-B14F-4D97-AF65-F5344CB8AC3E}">
        <p14:creationId xmlns:p14="http://schemas.microsoft.com/office/powerpoint/2010/main" val="95688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5968B-B0F1-884F-90A8-CFF1B963A6CB}"/>
              </a:ext>
            </a:extLst>
          </p:cNvPr>
          <p:cNvPicPr>
            <a:picLocks noChangeAspect="1"/>
          </p:cNvPicPr>
          <p:nvPr/>
        </p:nvPicPr>
        <p:blipFill>
          <a:blip r:embed="rId2"/>
          <a:stretch>
            <a:fillRect/>
          </a:stretch>
        </p:blipFill>
        <p:spPr>
          <a:xfrm>
            <a:off x="442664" y="836712"/>
            <a:ext cx="8305800" cy="647700"/>
          </a:xfrm>
          <a:prstGeom prst="rect">
            <a:avLst/>
          </a:prstGeom>
        </p:spPr>
      </p:pic>
      <p:pic>
        <p:nvPicPr>
          <p:cNvPr id="4" name="Picture 3">
            <a:extLst>
              <a:ext uri="{FF2B5EF4-FFF2-40B4-BE49-F238E27FC236}">
                <a16:creationId xmlns:a16="http://schemas.microsoft.com/office/drawing/2014/main" id="{7F8240B9-916C-FF48-9AD3-54DC89E4FE56}"/>
              </a:ext>
            </a:extLst>
          </p:cNvPr>
          <p:cNvPicPr>
            <a:picLocks noChangeAspect="1"/>
          </p:cNvPicPr>
          <p:nvPr/>
        </p:nvPicPr>
        <p:blipFill>
          <a:blip r:embed="rId3"/>
          <a:stretch>
            <a:fillRect/>
          </a:stretch>
        </p:blipFill>
        <p:spPr>
          <a:xfrm>
            <a:off x="611560" y="2132856"/>
            <a:ext cx="6972300" cy="1066800"/>
          </a:xfrm>
          <a:prstGeom prst="rect">
            <a:avLst/>
          </a:prstGeom>
        </p:spPr>
      </p:pic>
      <p:pic>
        <p:nvPicPr>
          <p:cNvPr id="5" name="Picture 4">
            <a:extLst>
              <a:ext uri="{FF2B5EF4-FFF2-40B4-BE49-F238E27FC236}">
                <a16:creationId xmlns:a16="http://schemas.microsoft.com/office/drawing/2014/main" id="{A91D011C-9790-B742-9FF6-37476C0D4851}"/>
              </a:ext>
            </a:extLst>
          </p:cNvPr>
          <p:cNvPicPr>
            <a:picLocks noChangeAspect="1"/>
          </p:cNvPicPr>
          <p:nvPr/>
        </p:nvPicPr>
        <p:blipFill>
          <a:blip r:embed="rId4"/>
          <a:stretch>
            <a:fillRect/>
          </a:stretch>
        </p:blipFill>
        <p:spPr>
          <a:xfrm>
            <a:off x="1496900" y="3789040"/>
            <a:ext cx="6019800" cy="723900"/>
          </a:xfrm>
          <a:prstGeom prst="rect">
            <a:avLst/>
          </a:prstGeom>
        </p:spPr>
      </p:pic>
      <p:pic>
        <p:nvPicPr>
          <p:cNvPr id="6" name="Picture 5">
            <a:extLst>
              <a:ext uri="{FF2B5EF4-FFF2-40B4-BE49-F238E27FC236}">
                <a16:creationId xmlns:a16="http://schemas.microsoft.com/office/drawing/2014/main" id="{47ECE07D-D154-FC4C-A016-7EA3137B830E}"/>
              </a:ext>
            </a:extLst>
          </p:cNvPr>
          <p:cNvPicPr>
            <a:picLocks noChangeAspect="1"/>
          </p:cNvPicPr>
          <p:nvPr/>
        </p:nvPicPr>
        <p:blipFill>
          <a:blip r:embed="rId5"/>
          <a:stretch>
            <a:fillRect/>
          </a:stretch>
        </p:blipFill>
        <p:spPr>
          <a:xfrm>
            <a:off x="2833092" y="4945732"/>
            <a:ext cx="3467100" cy="571500"/>
          </a:xfrm>
          <a:prstGeom prst="rect">
            <a:avLst/>
          </a:prstGeom>
        </p:spPr>
      </p:pic>
      <p:pic>
        <p:nvPicPr>
          <p:cNvPr id="7" name="Picture 6">
            <a:extLst>
              <a:ext uri="{FF2B5EF4-FFF2-40B4-BE49-F238E27FC236}">
                <a16:creationId xmlns:a16="http://schemas.microsoft.com/office/drawing/2014/main" id="{BB02B0A1-6D1B-7740-AB9A-6858E9471660}"/>
              </a:ext>
            </a:extLst>
          </p:cNvPr>
          <p:cNvPicPr>
            <a:picLocks noChangeAspect="1"/>
          </p:cNvPicPr>
          <p:nvPr/>
        </p:nvPicPr>
        <p:blipFill>
          <a:blip r:embed="rId6"/>
          <a:stretch>
            <a:fillRect/>
          </a:stretch>
        </p:blipFill>
        <p:spPr>
          <a:xfrm>
            <a:off x="2076450" y="6169868"/>
            <a:ext cx="4991100" cy="571500"/>
          </a:xfrm>
          <a:prstGeom prst="rect">
            <a:avLst/>
          </a:prstGeom>
        </p:spPr>
      </p:pic>
      <p:grpSp>
        <p:nvGrpSpPr>
          <p:cNvPr id="13" name="Group 12">
            <a:extLst>
              <a:ext uri="{FF2B5EF4-FFF2-40B4-BE49-F238E27FC236}">
                <a16:creationId xmlns:a16="http://schemas.microsoft.com/office/drawing/2014/main" id="{5B9BAAC9-FAFC-7340-8E53-46095B68EEF1}"/>
              </a:ext>
            </a:extLst>
          </p:cNvPr>
          <p:cNvGrpSpPr/>
          <p:nvPr/>
        </p:nvGrpSpPr>
        <p:grpSpPr>
          <a:xfrm>
            <a:off x="442664" y="1692575"/>
            <a:ext cx="3216518" cy="369332"/>
            <a:chOff x="442664" y="1692575"/>
            <a:chExt cx="3216518" cy="369332"/>
          </a:xfrm>
        </p:grpSpPr>
        <p:sp>
          <p:nvSpPr>
            <p:cNvPr id="8" name="TextBox 7">
              <a:extLst>
                <a:ext uri="{FF2B5EF4-FFF2-40B4-BE49-F238E27FC236}">
                  <a16:creationId xmlns:a16="http://schemas.microsoft.com/office/drawing/2014/main" id="{9049DC4C-6D97-6244-92E3-6DD9C66E1ABE}"/>
                </a:ext>
              </a:extLst>
            </p:cNvPr>
            <p:cNvSpPr txBox="1"/>
            <p:nvPr/>
          </p:nvSpPr>
          <p:spPr>
            <a:xfrm>
              <a:off x="442664" y="1692575"/>
              <a:ext cx="2454518" cy="369332"/>
            </a:xfrm>
            <a:prstGeom prst="rect">
              <a:avLst/>
            </a:prstGeom>
            <a:noFill/>
          </p:spPr>
          <p:txBody>
            <a:bodyPr wrap="none" rtlCol="0">
              <a:spAutoFit/>
            </a:bodyPr>
            <a:lstStyle/>
            <a:p>
              <a:r>
                <a:rPr lang="en-GB" dirty="0"/>
                <a:t>S</a:t>
              </a:r>
              <a:r>
                <a:rPr lang="en-NL" dirty="0"/>
                <a:t>plit the first term with</a:t>
              </a:r>
            </a:p>
          </p:txBody>
        </p:sp>
        <p:pic>
          <p:nvPicPr>
            <p:cNvPr id="12" name="Picture 11">
              <a:extLst>
                <a:ext uri="{FF2B5EF4-FFF2-40B4-BE49-F238E27FC236}">
                  <a16:creationId xmlns:a16="http://schemas.microsoft.com/office/drawing/2014/main" id="{706D4FF0-9930-7F4B-94AC-13B4F2016969}"/>
                </a:ext>
              </a:extLst>
            </p:cNvPr>
            <p:cNvPicPr>
              <a:picLocks noChangeAspect="1"/>
            </p:cNvPicPr>
            <p:nvPr/>
          </p:nvPicPr>
          <p:blipFill>
            <a:blip r:embed="rId7"/>
            <a:stretch>
              <a:fillRect/>
            </a:stretch>
          </p:blipFill>
          <p:spPr>
            <a:xfrm>
              <a:off x="2897182" y="1750418"/>
              <a:ext cx="762000" cy="215900"/>
            </a:xfrm>
            <a:prstGeom prst="rect">
              <a:avLst/>
            </a:prstGeom>
          </p:spPr>
        </p:pic>
      </p:grpSp>
      <p:grpSp>
        <p:nvGrpSpPr>
          <p:cNvPr id="16" name="Group 15">
            <a:extLst>
              <a:ext uri="{FF2B5EF4-FFF2-40B4-BE49-F238E27FC236}">
                <a16:creationId xmlns:a16="http://schemas.microsoft.com/office/drawing/2014/main" id="{A0DB285A-EA9E-FC4A-9E03-F0369DFE3F75}"/>
              </a:ext>
            </a:extLst>
          </p:cNvPr>
          <p:cNvGrpSpPr/>
          <p:nvPr/>
        </p:nvGrpSpPr>
        <p:grpSpPr>
          <a:xfrm>
            <a:off x="442664" y="3254451"/>
            <a:ext cx="3189979" cy="369332"/>
            <a:chOff x="442664" y="3254451"/>
            <a:chExt cx="3189979" cy="369332"/>
          </a:xfrm>
        </p:grpSpPr>
        <p:sp>
          <p:nvSpPr>
            <p:cNvPr id="9" name="TextBox 8">
              <a:extLst>
                <a:ext uri="{FF2B5EF4-FFF2-40B4-BE49-F238E27FC236}">
                  <a16:creationId xmlns:a16="http://schemas.microsoft.com/office/drawing/2014/main" id="{361FC640-0825-304D-BD7E-9D81C0CBEC86}"/>
                </a:ext>
              </a:extLst>
            </p:cNvPr>
            <p:cNvSpPr txBox="1"/>
            <p:nvPr/>
          </p:nvSpPr>
          <p:spPr>
            <a:xfrm>
              <a:off x="442664" y="3254451"/>
              <a:ext cx="2133918" cy="369332"/>
            </a:xfrm>
            <a:prstGeom prst="rect">
              <a:avLst/>
            </a:prstGeom>
            <a:noFill/>
          </p:spPr>
          <p:txBody>
            <a:bodyPr wrap="none" rtlCol="0">
              <a:spAutoFit/>
            </a:bodyPr>
            <a:lstStyle/>
            <a:p>
              <a:r>
                <a:rPr lang="en-NL" dirty="0"/>
                <a:t>Divide all terms by</a:t>
              </a:r>
            </a:p>
          </p:txBody>
        </p:sp>
        <p:pic>
          <p:nvPicPr>
            <p:cNvPr id="14" name="Picture 13">
              <a:extLst>
                <a:ext uri="{FF2B5EF4-FFF2-40B4-BE49-F238E27FC236}">
                  <a16:creationId xmlns:a16="http://schemas.microsoft.com/office/drawing/2014/main" id="{57731C18-2C98-CC4F-B737-62FD2DBB2178}"/>
                </a:ext>
              </a:extLst>
            </p:cNvPr>
            <p:cNvPicPr>
              <a:picLocks noChangeAspect="1"/>
            </p:cNvPicPr>
            <p:nvPr/>
          </p:nvPicPr>
          <p:blipFill>
            <a:blip r:embed="rId8"/>
            <a:stretch>
              <a:fillRect/>
            </a:stretch>
          </p:blipFill>
          <p:spPr>
            <a:xfrm>
              <a:off x="2553143" y="3325180"/>
              <a:ext cx="1079500" cy="190500"/>
            </a:xfrm>
            <a:prstGeom prst="rect">
              <a:avLst/>
            </a:prstGeom>
          </p:spPr>
        </p:pic>
      </p:grpSp>
      <p:grpSp>
        <p:nvGrpSpPr>
          <p:cNvPr id="18" name="Group 17">
            <a:extLst>
              <a:ext uri="{FF2B5EF4-FFF2-40B4-BE49-F238E27FC236}">
                <a16:creationId xmlns:a16="http://schemas.microsoft.com/office/drawing/2014/main" id="{B05ADDBF-1CCA-E241-AA5B-A5F682C74DBF}"/>
              </a:ext>
            </a:extLst>
          </p:cNvPr>
          <p:cNvGrpSpPr/>
          <p:nvPr/>
        </p:nvGrpSpPr>
        <p:grpSpPr>
          <a:xfrm>
            <a:off x="466333" y="4643844"/>
            <a:ext cx="1610117" cy="369332"/>
            <a:chOff x="466333" y="4469822"/>
            <a:chExt cx="1610117" cy="369332"/>
          </a:xfrm>
        </p:grpSpPr>
        <p:sp>
          <p:nvSpPr>
            <p:cNvPr id="10" name="TextBox 9">
              <a:extLst>
                <a:ext uri="{FF2B5EF4-FFF2-40B4-BE49-F238E27FC236}">
                  <a16:creationId xmlns:a16="http://schemas.microsoft.com/office/drawing/2014/main" id="{AEA087F6-F9C2-DD4D-B8DC-02ED835DF0E0}"/>
                </a:ext>
              </a:extLst>
            </p:cNvPr>
            <p:cNvSpPr txBox="1"/>
            <p:nvPr/>
          </p:nvSpPr>
          <p:spPr>
            <a:xfrm>
              <a:off x="466333" y="4469822"/>
              <a:ext cx="505267" cy="369332"/>
            </a:xfrm>
            <a:prstGeom prst="rect">
              <a:avLst/>
            </a:prstGeom>
            <a:noFill/>
          </p:spPr>
          <p:txBody>
            <a:bodyPr wrap="none" rtlCol="0">
              <a:spAutoFit/>
            </a:bodyPr>
            <a:lstStyle/>
            <a:p>
              <a:r>
                <a:rPr lang="en-NL" dirty="0"/>
                <a:t>Let</a:t>
              </a:r>
            </a:p>
          </p:txBody>
        </p:sp>
        <p:pic>
          <p:nvPicPr>
            <p:cNvPr id="17" name="Picture 16">
              <a:extLst>
                <a:ext uri="{FF2B5EF4-FFF2-40B4-BE49-F238E27FC236}">
                  <a16:creationId xmlns:a16="http://schemas.microsoft.com/office/drawing/2014/main" id="{83BF6F41-EA76-BD4D-89C6-A9519D83734B}"/>
                </a:ext>
              </a:extLst>
            </p:cNvPr>
            <p:cNvPicPr>
              <a:picLocks noChangeAspect="1"/>
            </p:cNvPicPr>
            <p:nvPr/>
          </p:nvPicPr>
          <p:blipFill>
            <a:blip r:embed="rId9"/>
            <a:stretch>
              <a:fillRect/>
            </a:stretch>
          </p:blipFill>
          <p:spPr>
            <a:xfrm>
              <a:off x="1111250" y="4544049"/>
              <a:ext cx="965200" cy="190500"/>
            </a:xfrm>
            <a:prstGeom prst="rect">
              <a:avLst/>
            </a:prstGeom>
          </p:spPr>
        </p:pic>
      </p:grpSp>
      <p:grpSp>
        <p:nvGrpSpPr>
          <p:cNvPr id="21" name="Group 20">
            <a:extLst>
              <a:ext uri="{FF2B5EF4-FFF2-40B4-BE49-F238E27FC236}">
                <a16:creationId xmlns:a16="http://schemas.microsoft.com/office/drawing/2014/main" id="{2CF889F6-2D40-0243-BD20-BCB7DBFCFDFC}"/>
              </a:ext>
            </a:extLst>
          </p:cNvPr>
          <p:cNvGrpSpPr/>
          <p:nvPr/>
        </p:nvGrpSpPr>
        <p:grpSpPr>
          <a:xfrm>
            <a:off x="466333" y="5733256"/>
            <a:ext cx="3986660" cy="369332"/>
            <a:chOff x="466333" y="5589240"/>
            <a:chExt cx="3986660" cy="369332"/>
          </a:xfrm>
        </p:grpSpPr>
        <p:sp>
          <p:nvSpPr>
            <p:cNvPr id="11" name="TextBox 10">
              <a:extLst>
                <a:ext uri="{FF2B5EF4-FFF2-40B4-BE49-F238E27FC236}">
                  <a16:creationId xmlns:a16="http://schemas.microsoft.com/office/drawing/2014/main" id="{33161ADA-9C82-4841-8452-A01D482300F7}"/>
                </a:ext>
              </a:extLst>
            </p:cNvPr>
            <p:cNvSpPr txBox="1"/>
            <p:nvPr/>
          </p:nvSpPr>
          <p:spPr>
            <a:xfrm>
              <a:off x="466333" y="5589240"/>
              <a:ext cx="2899192" cy="369332"/>
            </a:xfrm>
            <a:prstGeom prst="rect">
              <a:avLst/>
            </a:prstGeom>
            <a:noFill/>
          </p:spPr>
          <p:txBody>
            <a:bodyPr wrap="none" rtlCol="0">
              <a:spAutoFit/>
            </a:bodyPr>
            <a:lstStyle/>
            <a:p>
              <a:r>
                <a:rPr lang="en-NL" dirty="0"/>
                <a:t>Write                           and</a:t>
              </a:r>
            </a:p>
          </p:txBody>
        </p:sp>
        <p:pic>
          <p:nvPicPr>
            <p:cNvPr id="19" name="Picture 18">
              <a:extLst>
                <a:ext uri="{FF2B5EF4-FFF2-40B4-BE49-F238E27FC236}">
                  <a16:creationId xmlns:a16="http://schemas.microsoft.com/office/drawing/2014/main" id="{DE3DA887-B37C-3A4E-8C13-B7063F3C7502}"/>
                </a:ext>
              </a:extLst>
            </p:cNvPr>
            <p:cNvPicPr>
              <a:picLocks noChangeAspect="1"/>
            </p:cNvPicPr>
            <p:nvPr/>
          </p:nvPicPr>
          <p:blipFill>
            <a:blip r:embed="rId10"/>
            <a:stretch>
              <a:fillRect/>
            </a:stretch>
          </p:blipFill>
          <p:spPr>
            <a:xfrm>
              <a:off x="1344429" y="5649312"/>
              <a:ext cx="1143000" cy="228600"/>
            </a:xfrm>
            <a:prstGeom prst="rect">
              <a:avLst/>
            </a:prstGeom>
          </p:spPr>
        </p:pic>
        <p:pic>
          <p:nvPicPr>
            <p:cNvPr id="20" name="Picture 19">
              <a:extLst>
                <a:ext uri="{FF2B5EF4-FFF2-40B4-BE49-F238E27FC236}">
                  <a16:creationId xmlns:a16="http://schemas.microsoft.com/office/drawing/2014/main" id="{D2BABFDD-E2DB-924B-8B55-007E3D3CBD13}"/>
                </a:ext>
              </a:extLst>
            </p:cNvPr>
            <p:cNvPicPr>
              <a:picLocks noChangeAspect="1"/>
            </p:cNvPicPr>
            <p:nvPr/>
          </p:nvPicPr>
          <p:blipFill>
            <a:blip r:embed="rId11"/>
            <a:stretch>
              <a:fillRect/>
            </a:stretch>
          </p:blipFill>
          <p:spPr>
            <a:xfrm>
              <a:off x="3386193" y="5649312"/>
              <a:ext cx="1066800" cy="228600"/>
            </a:xfrm>
            <a:prstGeom prst="rect">
              <a:avLst/>
            </a:prstGeom>
          </p:spPr>
        </p:pic>
      </p:grpSp>
      <p:sp>
        <p:nvSpPr>
          <p:cNvPr id="22" name="TextBox 21">
            <a:extLst>
              <a:ext uri="{FF2B5EF4-FFF2-40B4-BE49-F238E27FC236}">
                <a16:creationId xmlns:a16="http://schemas.microsoft.com/office/drawing/2014/main" id="{C9787AFD-9EF9-FC47-8BF6-E5B09EBDECE2}"/>
              </a:ext>
            </a:extLst>
          </p:cNvPr>
          <p:cNvSpPr txBox="1"/>
          <p:nvPr/>
        </p:nvSpPr>
        <p:spPr>
          <a:xfrm>
            <a:off x="500687" y="332656"/>
            <a:ext cx="7887737" cy="369332"/>
          </a:xfrm>
          <a:prstGeom prst="rect">
            <a:avLst/>
          </a:prstGeom>
          <a:noFill/>
        </p:spPr>
        <p:txBody>
          <a:bodyPr wrap="none" rtlCol="0">
            <a:spAutoFit/>
          </a:bodyPr>
          <a:lstStyle/>
          <a:p>
            <a:r>
              <a:rPr lang="en-NL" dirty="0"/>
              <a:t>Write the water budget for the ring in terms of flow rates: (In = our + storage)</a:t>
            </a:r>
          </a:p>
        </p:txBody>
      </p:sp>
      <p:cxnSp>
        <p:nvCxnSpPr>
          <p:cNvPr id="24" name="Straight Connector 23">
            <a:extLst>
              <a:ext uri="{FF2B5EF4-FFF2-40B4-BE49-F238E27FC236}">
                <a16:creationId xmlns:a16="http://schemas.microsoft.com/office/drawing/2014/main" id="{9939ED6C-F02E-6942-BC17-68CD34C10280}"/>
              </a:ext>
            </a:extLst>
          </p:cNvPr>
          <p:cNvCxnSpPr>
            <a:cxnSpLocks/>
          </p:cNvCxnSpPr>
          <p:nvPr/>
        </p:nvCxnSpPr>
        <p:spPr>
          <a:xfrm flipV="1">
            <a:off x="442664" y="1605966"/>
            <a:ext cx="8305800" cy="131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2FB05B5-FEF2-3448-94E4-162E418C24EA}"/>
              </a:ext>
            </a:extLst>
          </p:cNvPr>
          <p:cNvCxnSpPr>
            <a:cxnSpLocks/>
          </p:cNvCxnSpPr>
          <p:nvPr/>
        </p:nvCxnSpPr>
        <p:spPr>
          <a:xfrm flipV="1">
            <a:off x="466333" y="3217442"/>
            <a:ext cx="8305800" cy="131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9834636-04A9-E44B-8DE0-AE36C873873B}"/>
              </a:ext>
            </a:extLst>
          </p:cNvPr>
          <p:cNvCxnSpPr>
            <a:cxnSpLocks/>
          </p:cNvCxnSpPr>
          <p:nvPr/>
        </p:nvCxnSpPr>
        <p:spPr>
          <a:xfrm flipV="1">
            <a:off x="466333" y="4584517"/>
            <a:ext cx="8305800" cy="131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D005F77-DC29-8447-95EE-90A420363914}"/>
              </a:ext>
            </a:extLst>
          </p:cNvPr>
          <p:cNvCxnSpPr>
            <a:cxnSpLocks/>
          </p:cNvCxnSpPr>
          <p:nvPr/>
        </p:nvCxnSpPr>
        <p:spPr>
          <a:xfrm flipV="1">
            <a:off x="466333" y="5652002"/>
            <a:ext cx="8305800" cy="131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352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EA9498-CE93-8443-B418-CF932487D300}"/>
              </a:ext>
            </a:extLst>
          </p:cNvPr>
          <p:cNvCxnSpPr>
            <a:cxnSpLocks/>
          </p:cNvCxnSpPr>
          <p:nvPr/>
        </p:nvCxnSpPr>
        <p:spPr>
          <a:xfrm flipV="1">
            <a:off x="419100" y="3703862"/>
            <a:ext cx="8305800" cy="13170"/>
          </a:xfrm>
          <a:prstGeom prst="line">
            <a:avLst/>
          </a:prstGeom>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B6B765B0-76E8-A54B-8EF6-56AB4E42674F}"/>
              </a:ext>
            </a:extLst>
          </p:cNvPr>
          <p:cNvGrpSpPr/>
          <p:nvPr/>
        </p:nvGrpSpPr>
        <p:grpSpPr>
          <a:xfrm>
            <a:off x="1332373" y="3844055"/>
            <a:ext cx="7777044" cy="2609281"/>
            <a:chOff x="1332373" y="3692450"/>
            <a:chExt cx="7777044" cy="2609281"/>
          </a:xfrm>
        </p:grpSpPr>
        <p:pic>
          <p:nvPicPr>
            <p:cNvPr id="3" name="Picture 2">
              <a:extLst>
                <a:ext uri="{FF2B5EF4-FFF2-40B4-BE49-F238E27FC236}">
                  <a16:creationId xmlns:a16="http://schemas.microsoft.com/office/drawing/2014/main" id="{A5CC7438-1397-E443-A4A5-8A4A026FEB52}"/>
                </a:ext>
              </a:extLst>
            </p:cNvPr>
            <p:cNvPicPr>
              <a:picLocks noChangeAspect="1"/>
            </p:cNvPicPr>
            <p:nvPr/>
          </p:nvPicPr>
          <p:blipFill>
            <a:blip r:embed="rId2"/>
            <a:stretch>
              <a:fillRect/>
            </a:stretch>
          </p:blipFill>
          <p:spPr>
            <a:xfrm>
              <a:off x="3275856" y="4764186"/>
              <a:ext cx="2311400" cy="571500"/>
            </a:xfrm>
            <a:prstGeom prst="rect">
              <a:avLst/>
            </a:prstGeom>
          </p:spPr>
        </p:pic>
        <p:pic>
          <p:nvPicPr>
            <p:cNvPr id="4" name="Picture 3">
              <a:extLst>
                <a:ext uri="{FF2B5EF4-FFF2-40B4-BE49-F238E27FC236}">
                  <a16:creationId xmlns:a16="http://schemas.microsoft.com/office/drawing/2014/main" id="{853EC41C-A2ED-5B4D-956F-5D9DD9154248}"/>
                </a:ext>
              </a:extLst>
            </p:cNvPr>
            <p:cNvPicPr>
              <a:picLocks noChangeAspect="1"/>
            </p:cNvPicPr>
            <p:nvPr/>
          </p:nvPicPr>
          <p:blipFill>
            <a:blip r:embed="rId3"/>
            <a:stretch>
              <a:fillRect/>
            </a:stretch>
          </p:blipFill>
          <p:spPr>
            <a:xfrm>
              <a:off x="3276767" y="4317734"/>
              <a:ext cx="1816100" cy="190500"/>
            </a:xfrm>
            <a:prstGeom prst="rect">
              <a:avLst/>
            </a:prstGeom>
          </p:spPr>
        </p:pic>
        <p:sp>
          <p:nvSpPr>
            <p:cNvPr id="6" name="TextBox 5">
              <a:extLst>
                <a:ext uri="{FF2B5EF4-FFF2-40B4-BE49-F238E27FC236}">
                  <a16:creationId xmlns:a16="http://schemas.microsoft.com/office/drawing/2014/main" id="{BDCFA519-8E62-1D48-B850-2617041846D8}"/>
                </a:ext>
              </a:extLst>
            </p:cNvPr>
            <p:cNvSpPr txBox="1"/>
            <p:nvPr/>
          </p:nvSpPr>
          <p:spPr>
            <a:xfrm>
              <a:off x="1835696" y="3692450"/>
              <a:ext cx="2621230" cy="369332"/>
            </a:xfrm>
            <a:prstGeom prst="rect">
              <a:avLst/>
            </a:prstGeom>
            <a:noFill/>
          </p:spPr>
          <p:txBody>
            <a:bodyPr wrap="none" rtlCol="0">
              <a:spAutoFit/>
            </a:bodyPr>
            <a:lstStyle/>
            <a:p>
              <a:r>
                <a:rPr lang="en-NL" dirty="0"/>
                <a:t>Without leakage (Theis)</a:t>
              </a:r>
            </a:p>
          </p:txBody>
        </p:sp>
        <p:sp>
          <p:nvSpPr>
            <p:cNvPr id="8" name="Alternative Process 7">
              <a:extLst>
                <a:ext uri="{FF2B5EF4-FFF2-40B4-BE49-F238E27FC236}">
                  <a16:creationId xmlns:a16="http://schemas.microsoft.com/office/drawing/2014/main" id="{7549208B-B5F9-1C47-9D23-B4606DCD5637}"/>
                </a:ext>
              </a:extLst>
            </p:cNvPr>
            <p:cNvSpPr/>
            <p:nvPr/>
          </p:nvSpPr>
          <p:spPr>
            <a:xfrm>
              <a:off x="1332373" y="5689083"/>
              <a:ext cx="3602227"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is a special Hantush case for no leakage</a:t>
              </a:r>
            </a:p>
          </p:txBody>
        </p:sp>
        <p:sp>
          <p:nvSpPr>
            <p:cNvPr id="9" name="Alternative Process 8">
              <a:extLst>
                <a:ext uri="{FF2B5EF4-FFF2-40B4-BE49-F238E27FC236}">
                  <a16:creationId xmlns:a16="http://schemas.microsoft.com/office/drawing/2014/main" id="{D34D2184-97D1-D54C-80D9-E019FC6B1DB9}"/>
                </a:ext>
              </a:extLst>
            </p:cNvPr>
            <p:cNvSpPr/>
            <p:nvPr/>
          </p:nvSpPr>
          <p:spPr>
            <a:xfrm>
              <a:off x="5507190" y="3844907"/>
              <a:ext cx="3602227"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Water only from storage</a:t>
              </a:r>
            </a:p>
          </p:txBody>
        </p:sp>
      </p:grpSp>
      <p:grpSp>
        <p:nvGrpSpPr>
          <p:cNvPr id="11" name="Group 10">
            <a:extLst>
              <a:ext uri="{FF2B5EF4-FFF2-40B4-BE49-F238E27FC236}">
                <a16:creationId xmlns:a16="http://schemas.microsoft.com/office/drawing/2014/main" id="{C957264A-8ECF-514A-ABE3-35AC4160F8C4}"/>
              </a:ext>
            </a:extLst>
          </p:cNvPr>
          <p:cNvGrpSpPr/>
          <p:nvPr/>
        </p:nvGrpSpPr>
        <p:grpSpPr>
          <a:xfrm>
            <a:off x="1835696" y="1436592"/>
            <a:ext cx="6624736" cy="1920400"/>
            <a:chOff x="1835696" y="1115452"/>
            <a:chExt cx="6624736" cy="1920400"/>
          </a:xfrm>
        </p:grpSpPr>
        <p:pic>
          <p:nvPicPr>
            <p:cNvPr id="2" name="Picture 1">
              <a:extLst>
                <a:ext uri="{FF2B5EF4-FFF2-40B4-BE49-F238E27FC236}">
                  <a16:creationId xmlns:a16="http://schemas.microsoft.com/office/drawing/2014/main" id="{7B5497BA-8DC2-C346-B923-1D3D7540FD38}"/>
                </a:ext>
              </a:extLst>
            </p:cNvPr>
            <p:cNvPicPr>
              <a:picLocks noChangeAspect="1"/>
            </p:cNvPicPr>
            <p:nvPr/>
          </p:nvPicPr>
          <p:blipFill>
            <a:blip r:embed="rId4"/>
            <a:stretch>
              <a:fillRect/>
            </a:stretch>
          </p:blipFill>
          <p:spPr>
            <a:xfrm>
              <a:off x="2076450" y="1705372"/>
              <a:ext cx="4991100" cy="571500"/>
            </a:xfrm>
            <a:prstGeom prst="rect">
              <a:avLst/>
            </a:prstGeom>
          </p:spPr>
        </p:pic>
        <p:sp>
          <p:nvSpPr>
            <p:cNvPr id="5" name="TextBox 4">
              <a:extLst>
                <a:ext uri="{FF2B5EF4-FFF2-40B4-BE49-F238E27FC236}">
                  <a16:creationId xmlns:a16="http://schemas.microsoft.com/office/drawing/2014/main" id="{17BFB187-173E-D34E-8330-459D71BA671D}"/>
                </a:ext>
              </a:extLst>
            </p:cNvPr>
            <p:cNvSpPr txBox="1"/>
            <p:nvPr/>
          </p:nvSpPr>
          <p:spPr>
            <a:xfrm>
              <a:off x="1835696" y="1115452"/>
              <a:ext cx="2595582" cy="369332"/>
            </a:xfrm>
            <a:prstGeom prst="rect">
              <a:avLst/>
            </a:prstGeom>
            <a:noFill/>
          </p:spPr>
          <p:txBody>
            <a:bodyPr wrap="none" rtlCol="0">
              <a:spAutoFit/>
            </a:bodyPr>
            <a:lstStyle/>
            <a:p>
              <a:r>
                <a:rPr lang="en-NL" dirty="0"/>
                <a:t>With leakage (Hantush)</a:t>
              </a:r>
            </a:p>
          </p:txBody>
        </p:sp>
        <p:sp>
          <p:nvSpPr>
            <p:cNvPr id="10" name="Alternative Process 9">
              <a:extLst>
                <a:ext uri="{FF2B5EF4-FFF2-40B4-BE49-F238E27FC236}">
                  <a16:creationId xmlns:a16="http://schemas.microsoft.com/office/drawing/2014/main" id="{4B08A528-AF79-554D-8462-B9011ACEC7D6}"/>
                </a:ext>
              </a:extLst>
            </p:cNvPr>
            <p:cNvSpPr/>
            <p:nvPr/>
          </p:nvSpPr>
          <p:spPr>
            <a:xfrm>
              <a:off x="4184817" y="2423204"/>
              <a:ext cx="4275615"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Water from storage and leakage</a:t>
              </a:r>
            </a:p>
          </p:txBody>
        </p:sp>
      </p:grpSp>
      <p:sp>
        <p:nvSpPr>
          <p:cNvPr id="13" name="Title 12">
            <a:extLst>
              <a:ext uri="{FF2B5EF4-FFF2-40B4-BE49-F238E27FC236}">
                <a16:creationId xmlns:a16="http://schemas.microsoft.com/office/drawing/2014/main" id="{6FBF32A1-4976-734B-9EBD-C3A341169A43}"/>
              </a:ext>
            </a:extLst>
          </p:cNvPr>
          <p:cNvSpPr>
            <a:spLocks noGrp="1"/>
          </p:cNvSpPr>
          <p:nvPr>
            <p:ph type="title"/>
          </p:nvPr>
        </p:nvSpPr>
        <p:spPr>
          <a:xfrm>
            <a:off x="549275" y="107576"/>
            <a:ext cx="8042276" cy="1108428"/>
          </a:xfrm>
        </p:spPr>
        <p:txBody>
          <a:bodyPr/>
          <a:lstStyle/>
          <a:p>
            <a:r>
              <a:rPr lang="en-NL" sz="3200" dirty="0"/>
              <a:t>Partial differential equations for the Hantush a</a:t>
            </a:r>
            <a:r>
              <a:rPr lang="en-GB" sz="3200" dirty="0" err="1"/>
              <a:t>nd</a:t>
            </a:r>
            <a:r>
              <a:rPr lang="en-NL" sz="3200" dirty="0"/>
              <a:t> the Theis case</a:t>
            </a:r>
          </a:p>
        </p:txBody>
      </p:sp>
    </p:spTree>
    <p:extLst>
      <p:ext uri="{BB962C8B-B14F-4D97-AF65-F5344CB8AC3E}">
        <p14:creationId xmlns:p14="http://schemas.microsoft.com/office/powerpoint/2010/main" val="2969903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45285</TotalTime>
  <Words>2754</Words>
  <Application>Microsoft Macintosh PowerPoint</Application>
  <PresentationFormat>On-screen Show (4:3)</PresentationFormat>
  <Paragraphs>276</Paragraphs>
  <Slides>64</Slides>
  <Notes>28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News Gothic MT</vt:lpstr>
      <vt:lpstr>Wingdings 2</vt:lpstr>
      <vt:lpstr>Breeze</vt:lpstr>
      <vt:lpstr> Chapter 6 Transient flow to wells</vt:lpstr>
      <vt:lpstr>PowerPoint Presentation</vt:lpstr>
      <vt:lpstr>PowerPoint Presentation</vt:lpstr>
      <vt:lpstr>PowerPoint Presentation</vt:lpstr>
      <vt:lpstr>Overview of groundwater well solutions</vt:lpstr>
      <vt:lpstr>Governing partial differential equation (PDE)</vt:lpstr>
      <vt:lpstr>PowerPoint Presentation</vt:lpstr>
      <vt:lpstr>PowerPoint Presentation</vt:lpstr>
      <vt:lpstr>Partial differential equations for the Hantush and the Theis case</vt:lpstr>
      <vt:lpstr>PowerPoint Presentation</vt:lpstr>
      <vt:lpstr>Linearizing the solutions for approximate use in water-table aquifers.</vt:lpstr>
      <vt:lpstr>Implementing Theis and  Hantush well functions</vt:lpstr>
      <vt:lpstr>Exercise applying Theis</vt:lpstr>
      <vt:lpstr>PowerPoint Presentation</vt:lpstr>
      <vt:lpstr>Drawdown in the center of the square over time</vt:lpstr>
      <vt:lpstr>Drawdown contours</vt:lpstr>
      <vt:lpstr>PowerPoint Presentation</vt:lpstr>
      <vt:lpstr>Exercise, compare Theis and Hantush with multiple wells</vt:lpstr>
      <vt:lpstr>PowerPoint Presentation</vt:lpstr>
      <vt:lpstr>PowerPoint Presentation</vt:lpstr>
      <vt:lpstr>Type curves for the Theis and Hantush Well functions (double log axes)</vt:lpstr>
      <vt:lpstr>Type curves for the Theis and Hantush Well, halflog 1/u axis</vt:lpstr>
      <vt:lpstr>Theis well-function series expansion and its approximation</vt:lpstr>
      <vt:lpstr>Exact vs approximate Theis solution</vt:lpstr>
      <vt:lpstr>Radius of influence</vt:lpstr>
      <vt:lpstr>Visualizing the radius of influcence</vt:lpstr>
      <vt:lpstr>Flow (discharge) Qr in the aquifer at a distance r from the Theis well extracting Qo</vt:lpstr>
      <vt:lpstr>Flow (discharge) Qr in the aquifer at a distance r from the Theis well extracting Qo (continued)</vt:lpstr>
      <vt:lpstr>Visualizing the relative discharge Qr /Q0 in the aquifer at a distance r from the Theis</vt:lpstr>
      <vt:lpstr>What does the decline of the ratio Qr/Q0 with time mean?</vt:lpstr>
      <vt:lpstr>Pumping tests</vt:lpstr>
      <vt:lpstr>Consider a pumping test in the situation shown in the following slide</vt:lpstr>
      <vt:lpstr>PowerPoint Presentation</vt:lpstr>
      <vt:lpstr>Pumping test in a Theis situation (confined aquifer)</vt:lpstr>
      <vt:lpstr>PowerPoint Presentation</vt:lpstr>
      <vt:lpstr>PowerPoint Presentation</vt:lpstr>
      <vt:lpstr>Further step drawdown versus t/r2</vt:lpstr>
      <vt:lpstr>PowerPoint Presentation</vt:lpstr>
      <vt:lpstr>Pumping test in a semi-confined aquifer (Hantush case)</vt:lpstr>
      <vt:lpstr>PowerPoint Presentation</vt:lpstr>
      <vt:lpstr>Classic analysis</vt:lpstr>
      <vt:lpstr>PowerPoint Presentation</vt:lpstr>
      <vt:lpstr>PowerPoint Presentation</vt:lpstr>
      <vt:lpstr>PowerPoint Presentation</vt:lpstr>
      <vt:lpstr>Classic analysis continued</vt:lpstr>
      <vt:lpstr>PowerPoint Presentation</vt:lpstr>
      <vt:lpstr>Improving the results</vt:lpstr>
      <vt:lpstr>PowerPoint Presentation</vt:lpstr>
      <vt:lpstr>PowerPoint Presentation</vt:lpstr>
      <vt:lpstr>Improving the results</vt:lpstr>
      <vt:lpstr>Partial penetration  (of the aquifer by the well screen)</vt:lpstr>
      <vt:lpstr>Questions and exercises</vt:lpstr>
      <vt:lpstr>PowerPoint Presentation</vt:lpstr>
      <vt:lpstr>PowerPoint Presentation</vt:lpstr>
      <vt:lpstr>Questions and exercises</vt:lpstr>
      <vt:lpstr>Not used this time</vt:lpstr>
      <vt:lpstr>PowerPoint Presentation</vt:lpstr>
      <vt:lpstr>PowerPoint Presentation</vt:lpstr>
      <vt:lpstr>PowerPoint Presentation</vt:lpstr>
      <vt:lpstr>PowerPoint Presentation</vt:lpstr>
      <vt:lpstr>PowerPoint Presentation</vt:lpstr>
      <vt:lpstr>PowerPoint Presentation</vt:lpstr>
      <vt:lpstr>Special wells Well with a large storage (large-diameter well)</vt:lpstr>
      <vt:lpstr>PowerPoint Presentation</vt:lpstr>
    </vt:vector>
  </TitlesOfParts>
  <Company>Gemeentewaterleidingen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transient solutions syllabus 2006</dc:title>
  <dc:creator>T.N.Olsthoorn</dc:creator>
  <cp:lastModifiedBy>Theo Olsthoorn</cp:lastModifiedBy>
  <cp:revision>236</cp:revision>
  <dcterms:created xsi:type="dcterms:W3CDTF">2003-05-18T20:01:31Z</dcterms:created>
  <dcterms:modified xsi:type="dcterms:W3CDTF">2022-01-13T15:19:48Z</dcterms:modified>
</cp:coreProperties>
</file>